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5"/>
  </p:notesMasterIdLst>
  <p:sldIdLst>
    <p:sldId id="256" r:id="rId5"/>
    <p:sldId id="257" r:id="rId6"/>
    <p:sldId id="258" r:id="rId7"/>
    <p:sldId id="259" r:id="rId8"/>
    <p:sldId id="260" r:id="rId9"/>
    <p:sldId id="286" r:id="rId10"/>
    <p:sldId id="287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8" r:id="rId3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58A6473-2E95-60EB-6055-76F71FC67856}" name="Hong, Grace" initials="HG" userId="Hong, Grace" providerId="None"/>
  <p188:author id="{0A9839AE-49E6-A4E6-D24A-C06907B336BD}" name="Huang, Lin" initials="LH" userId="S::lin.huang@accenture.com::321b9947-a14c-43ca-b9ae-c7560aa0427e" providerId="AD"/>
  <p188:author id="{49E268CD-9CD1-6A23-D91E-B64E0C1F0830}" name="Hong, Grace" initials="" userId="S::grace.hong@accenture.com::e396129f-1c8b-4838-928f-240010ad231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70A128-8422-41BF-AAF2-3C94421874B8}" v="2" dt="2026-05-27T17:20:55.6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5308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19C81-1A2D-DA0C-C2F6-73EF5E06A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353F9C-3A1D-A2C7-0D3E-FAB2280566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5ACE74-DCF8-7F89-BB3D-59B923898E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486875-8D49-B789-98D8-F30824C574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0619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456B2-DA77-7A05-D1B4-582853DF6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00A11B-A6CC-D08D-44C1-59EBD3554F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40F6B2-1582-1151-A769-22DF670B6D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748F81-8AF3-BB2B-A31E-511E886F2E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8823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7500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457200" y="411480"/>
            <a:ext cx="411480" cy="41148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393192"/>
            <a:ext cx="411480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</a:t>
            </a:r>
            <a:endParaRPr lang="en-US" sz="2000"/>
          </a:p>
        </p:txBody>
      </p:sp>
      <p:sp>
        <p:nvSpPr>
          <p:cNvPr id="5" name="Text 3"/>
          <p:cNvSpPr/>
          <p:nvPr/>
        </p:nvSpPr>
        <p:spPr>
          <a:xfrm>
            <a:off x="1005840" y="411480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Accenture</a:t>
            </a:r>
            <a:endParaRPr lang="en-US" sz="1500"/>
          </a:p>
        </p:txBody>
      </p:sp>
      <p:sp>
        <p:nvSpPr>
          <p:cNvPr id="6" name="Text 4"/>
          <p:cNvSpPr/>
          <p:nvPr/>
        </p:nvSpPr>
        <p:spPr>
          <a:xfrm>
            <a:off x="1005840" y="64008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&amp; DATA ENGINE</a:t>
            </a:r>
            <a:endParaRPr lang="en-US" sz="800"/>
          </a:p>
        </p:txBody>
      </p:sp>
      <p:sp>
        <p:nvSpPr>
          <p:cNvPr id="7" name="Text 5"/>
          <p:cNvSpPr/>
          <p:nvPr/>
        </p:nvSpPr>
        <p:spPr>
          <a:xfrm>
            <a:off x="457200" y="1645920"/>
            <a:ext cx="77724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32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Redesigning Work, Ways of Working</a:t>
            </a:r>
            <a:endParaRPr lang="en-US" sz="3200"/>
          </a:p>
          <a:p>
            <a:pPr marL="0" indent="0">
              <a:lnSpc>
                <a:spcPct val="115000"/>
              </a:lnSpc>
              <a:buNone/>
            </a:pPr>
            <a:r>
              <a:rPr lang="en-US" sz="32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&amp; Jobs for the AI-First Era</a:t>
            </a:r>
            <a:endParaRPr lang="en-US" sz="3200"/>
          </a:p>
        </p:txBody>
      </p:sp>
      <p:sp>
        <p:nvSpPr>
          <p:cNvPr id="8" name="Text 6"/>
          <p:cNvSpPr/>
          <p:nvPr/>
        </p:nvSpPr>
        <p:spPr>
          <a:xfrm>
            <a:off x="457200" y="3108960"/>
            <a:ext cx="6400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Updated from Leadership Working Session</a:t>
            </a:r>
            <a:endParaRPr lang="en-US" sz="1300"/>
          </a:p>
          <a:p>
            <a:pPr marL="0" indent="0">
              <a:lnSpc>
                <a:spcPct val="130000"/>
              </a:lnSpc>
              <a:buNone/>
            </a:pPr>
            <a:r>
              <a:rPr lang="en-US" sz="13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18–24 Month Planning Horizon  ·  Role Evolution, Not Elimination</a:t>
            </a:r>
            <a:endParaRPr lang="en-US" sz="1300"/>
          </a:p>
        </p:txBody>
      </p:sp>
      <p:sp>
        <p:nvSpPr>
          <p:cNvPr id="9" name="Text 7"/>
          <p:cNvSpPr/>
          <p:nvPr/>
        </p:nvSpPr>
        <p:spPr>
          <a:xfrm>
            <a:off x="457200" y="393192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3-Tier Segmentation</a:t>
            </a:r>
            <a:r>
              <a:rPr lang="en-US" sz="11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·  </a:t>
            </a:r>
            <a:r>
              <a:rPr lang="en-US" sz="11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 Work Roles</a:t>
            </a:r>
            <a:r>
              <a:rPr lang="en-US" sz="11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·  </a:t>
            </a:r>
            <a:r>
              <a:rPr lang="en-US" sz="11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Architecture-led Strategy</a:t>
            </a:r>
            <a:endParaRPr lang="en-US" sz="1100"/>
          </a:p>
        </p:txBody>
      </p:sp>
      <p:sp>
        <p:nvSpPr>
          <p:cNvPr id="10" name="Text 8"/>
          <p:cNvSpPr/>
          <p:nvPr/>
        </p:nvSpPr>
        <p:spPr>
          <a:xfrm>
            <a:off x="457200" y="45720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2026  ·  Confidential  ·  Post-Session v4</a:t>
            </a:r>
            <a:endParaRPr lang="en-US" sz="1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7500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457200" y="365760"/>
            <a:ext cx="320040" cy="32004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347472"/>
            <a:ext cx="32004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</a:t>
            </a:r>
            <a:endParaRPr lang="en-US" sz="1600"/>
          </a:p>
        </p:txBody>
      </p:sp>
      <p:sp>
        <p:nvSpPr>
          <p:cNvPr id="5" name="Text 3"/>
          <p:cNvSpPr/>
          <p:nvPr/>
        </p:nvSpPr>
        <p:spPr>
          <a:xfrm>
            <a:off x="914400" y="365760"/>
            <a:ext cx="1828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Accenture</a:t>
            </a:r>
            <a:endParaRPr lang="en-US" sz="1200"/>
          </a:p>
        </p:txBody>
      </p:sp>
      <p:sp>
        <p:nvSpPr>
          <p:cNvPr id="6" name="Text 4"/>
          <p:cNvSpPr/>
          <p:nvPr/>
        </p:nvSpPr>
        <p:spPr>
          <a:xfrm>
            <a:off x="914400" y="548640"/>
            <a:ext cx="182880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 b="1" kern="0" spc="3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&amp; DATA PRACTICE</a:t>
            </a:r>
            <a:endParaRPr lang="en-US" sz="700"/>
          </a:p>
        </p:txBody>
      </p:sp>
      <p:sp>
        <p:nvSpPr>
          <p:cNvPr id="7" name="Shape 5"/>
          <p:cNvSpPr/>
          <p:nvPr/>
        </p:nvSpPr>
        <p:spPr>
          <a:xfrm>
            <a:off x="457200" y="1645920"/>
            <a:ext cx="822960" cy="82296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7200" y="164592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JD</a:t>
            </a:r>
            <a:endParaRPr lang="en-US" sz="2800"/>
          </a:p>
        </p:txBody>
      </p:sp>
      <p:sp>
        <p:nvSpPr>
          <p:cNvPr id="9" name="Text 7"/>
          <p:cNvSpPr/>
          <p:nvPr/>
        </p:nvSpPr>
        <p:spPr>
          <a:xfrm>
            <a:off x="1554480" y="160020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Job Descriptions</a:t>
            </a:r>
            <a:endParaRPr lang="en-US" sz="3000"/>
          </a:p>
        </p:txBody>
      </p:sp>
      <p:sp>
        <p:nvSpPr>
          <p:cNvPr id="10" name="Text 8"/>
          <p:cNvSpPr/>
          <p:nvPr/>
        </p:nvSpPr>
        <p:spPr>
          <a:xfrm>
            <a:off x="1554480" y="2651760"/>
            <a:ext cx="6400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One-pager per role: description, scope, key skills, AI impact.</a:t>
            </a:r>
            <a:endParaRPr lang="en-US" sz="1300"/>
          </a:p>
        </p:txBody>
      </p:sp>
      <p:sp>
        <p:nvSpPr>
          <p:cNvPr id="11" name="Text 9"/>
          <p:cNvSpPr/>
          <p:nvPr/>
        </p:nvSpPr>
        <p:spPr>
          <a:xfrm>
            <a:off x="8412480" y="47548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5720"/>
            <a:ext cx="9144000" cy="77724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09728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W1</a:t>
            </a:r>
            <a:endParaRPr lang="en-US" sz="1800"/>
          </a:p>
        </p:txBody>
      </p:sp>
      <p:sp>
        <p:nvSpPr>
          <p:cNvPr id="5" name="Text 3"/>
          <p:cNvSpPr/>
          <p:nvPr/>
        </p:nvSpPr>
        <p:spPr>
          <a:xfrm>
            <a:off x="1188720" y="109728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&amp; Data Strategy</a:t>
            </a:r>
            <a:endParaRPr lang="en-US" sz="1800"/>
          </a:p>
        </p:txBody>
      </p:sp>
      <p:sp>
        <p:nvSpPr>
          <p:cNvPr id="6" name="Shape 4"/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solidFill>
            <a:srgbClr val="7500BF"/>
          </a:solidFill>
          <a:ln w="12700">
            <a:solidFill>
              <a:schemeClr val="bg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STRATEGY / BLUEPRINT</a:t>
            </a:r>
            <a:endParaRPr lang="en-US" sz="700"/>
          </a:p>
        </p:txBody>
      </p:sp>
      <p:sp>
        <p:nvSpPr>
          <p:cNvPr id="8" name="Text 6"/>
          <p:cNvSpPr/>
          <p:nvPr/>
        </p:nvSpPr>
        <p:spPr>
          <a:xfrm>
            <a:off x="45720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 DESCRIPTION</a:t>
            </a:r>
            <a:endParaRPr lang="en-US" sz="800"/>
          </a:p>
        </p:txBody>
      </p:sp>
      <p:sp>
        <p:nvSpPr>
          <p:cNvPr id="9" name="Shape 7"/>
          <p:cNvSpPr/>
          <p:nvPr/>
        </p:nvSpPr>
        <p:spPr>
          <a:xfrm>
            <a:off x="457200" y="123444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1325880"/>
            <a:ext cx="530352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Enterprise AI strategy oriented toward C-suite conversations on how AI reshapes business strategy, operating models, and value pools. Architecture-backed advisory grounded in 18–24 month client demand.</a:t>
            </a:r>
            <a:endParaRPr lang="en-US" sz="950"/>
          </a:p>
        </p:txBody>
      </p:sp>
      <p:sp>
        <p:nvSpPr>
          <p:cNvPr id="11" name="Text 9"/>
          <p:cNvSpPr/>
          <p:nvPr/>
        </p:nvSpPr>
        <p:spPr>
          <a:xfrm>
            <a:off x="457200" y="278892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</a:t>
            </a:r>
            <a:endParaRPr lang="en-US" sz="800"/>
          </a:p>
        </p:txBody>
      </p:sp>
      <p:sp>
        <p:nvSpPr>
          <p:cNvPr id="12" name="Shape 10"/>
          <p:cNvSpPr/>
          <p:nvPr/>
        </p:nvSpPr>
        <p:spPr>
          <a:xfrm>
            <a:off x="457200" y="301752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3108960"/>
            <a:ext cx="53035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Enterprise AI strategy · AI investment governance · Agent-era operating model design · Sovereign AI policy · Ecosystem strategy · Architecture-led C-suite advisory</a:t>
            </a:r>
            <a:endParaRPr lang="en-US" sz="900"/>
          </a:p>
        </p:txBody>
      </p:sp>
      <p:sp>
        <p:nvSpPr>
          <p:cNvPr id="14" name="Text 12"/>
          <p:cNvSpPr/>
          <p:nvPr/>
        </p:nvSpPr>
        <p:spPr>
          <a:xfrm>
            <a:off x="612648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SKILLS</a:t>
            </a:r>
            <a:endParaRPr lang="en-US" sz="800"/>
          </a:p>
        </p:txBody>
      </p:sp>
      <p:sp>
        <p:nvSpPr>
          <p:cNvPr id="15" name="Shape 13"/>
          <p:cNvSpPr/>
          <p:nvPr/>
        </p:nvSpPr>
        <p:spPr>
          <a:xfrm>
            <a:off x="6126480" y="1234440"/>
            <a:ext cx="274320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126480" y="167335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217920" y="167335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Strategy</a:t>
            </a:r>
            <a:endParaRPr lang="en-US" sz="850"/>
          </a:p>
        </p:txBody>
      </p:sp>
      <p:sp>
        <p:nvSpPr>
          <p:cNvPr id="18" name="Shape 16"/>
          <p:cNvSpPr/>
          <p:nvPr/>
        </p:nvSpPr>
        <p:spPr>
          <a:xfrm>
            <a:off x="6126480" y="1961320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217920" y="196132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Enterprise Architecture</a:t>
            </a:r>
            <a:endParaRPr lang="en-US" sz="850"/>
          </a:p>
        </p:txBody>
      </p:sp>
      <p:sp>
        <p:nvSpPr>
          <p:cNvPr id="20" name="Shape 18"/>
          <p:cNvSpPr/>
          <p:nvPr/>
        </p:nvSpPr>
        <p:spPr>
          <a:xfrm>
            <a:off x="6126480" y="226307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217920" y="226307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Operating Model</a:t>
            </a:r>
            <a:endParaRPr lang="en-US" sz="850"/>
          </a:p>
        </p:txBody>
      </p:sp>
      <p:sp>
        <p:nvSpPr>
          <p:cNvPr id="22" name="Shape 20"/>
          <p:cNvSpPr/>
          <p:nvPr/>
        </p:nvSpPr>
        <p:spPr>
          <a:xfrm>
            <a:off x="6126480" y="2564824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217920" y="256482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Executive Advisory</a:t>
            </a:r>
            <a:endParaRPr lang="en-US" sz="850"/>
          </a:p>
        </p:txBody>
      </p:sp>
      <p:sp>
        <p:nvSpPr>
          <p:cNvPr id="24" name="Shape 22"/>
          <p:cNvSpPr/>
          <p:nvPr/>
        </p:nvSpPr>
        <p:spPr>
          <a:xfrm>
            <a:off x="6126480" y="1371600"/>
            <a:ext cx="2743200" cy="2560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217920" y="137160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Investment Governance ★</a:t>
            </a:r>
            <a:endParaRPr lang="en-US" sz="850"/>
          </a:p>
        </p:txBody>
      </p:sp>
      <p:sp>
        <p:nvSpPr>
          <p:cNvPr id="26" name="Shape 24"/>
          <p:cNvSpPr/>
          <p:nvPr/>
        </p:nvSpPr>
        <p:spPr>
          <a:xfrm>
            <a:off x="6126480" y="285743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217920" y="285743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Sovereign AI Policy</a:t>
            </a:r>
            <a:endParaRPr lang="en-US" sz="850"/>
          </a:p>
        </p:txBody>
      </p:sp>
      <p:sp>
        <p:nvSpPr>
          <p:cNvPr id="28" name="Shape 26"/>
          <p:cNvSpPr/>
          <p:nvPr/>
        </p:nvSpPr>
        <p:spPr>
          <a:xfrm>
            <a:off x="6126480" y="3159184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217920" y="315918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Ecosystem Strategy</a:t>
            </a:r>
            <a:endParaRPr lang="en-US" sz="850"/>
          </a:p>
        </p:txBody>
      </p:sp>
      <p:sp>
        <p:nvSpPr>
          <p:cNvPr id="30" name="Text 28"/>
          <p:cNvSpPr/>
          <p:nvPr/>
        </p:nvSpPr>
        <p:spPr>
          <a:xfrm>
            <a:off x="457200" y="379476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IMPACT ON THIS ROLE</a:t>
            </a:r>
            <a:endParaRPr lang="en-US" sz="800"/>
          </a:p>
        </p:txBody>
      </p:sp>
      <p:sp>
        <p:nvSpPr>
          <p:cNvPr id="31" name="Shape 29"/>
          <p:cNvSpPr/>
          <p:nvPr/>
        </p:nvSpPr>
        <p:spPr>
          <a:xfrm>
            <a:off x="457200" y="4023360"/>
            <a:ext cx="841248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457200" y="4096512"/>
            <a:ext cx="8412480" cy="640080"/>
          </a:xfrm>
          <a:prstGeom prst="rect">
            <a:avLst/>
          </a:prstGeom>
          <a:solidFill>
            <a:srgbClr val="F8EE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457200" y="4096512"/>
            <a:ext cx="54864" cy="64008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640080" y="4114800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Strategy alone is increasingly automatable. Architecture and system-level judgment are the durable differentiators.</a:t>
            </a:r>
            <a:endParaRPr lang="en-US" sz="900"/>
          </a:p>
        </p:txBody>
      </p:sp>
      <p:sp>
        <p:nvSpPr>
          <p:cNvPr id="35" name="Shape 33"/>
          <p:cNvSpPr/>
          <p:nvPr/>
        </p:nvSpPr>
        <p:spPr>
          <a:xfrm>
            <a:off x="0" y="4800600"/>
            <a:ext cx="9144000" cy="34747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320040" y="4873752"/>
            <a:ext cx="201168" cy="2011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320040" y="4855464"/>
            <a:ext cx="20116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</a:t>
            </a:r>
            <a:endParaRPr lang="en-US" sz="1100"/>
          </a:p>
        </p:txBody>
      </p:sp>
      <p:sp>
        <p:nvSpPr>
          <p:cNvPr id="38" name="Text 36"/>
          <p:cNvSpPr/>
          <p:nvPr/>
        </p:nvSpPr>
        <p:spPr>
          <a:xfrm>
            <a:off x="640080" y="487375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© 2026 Accenture. All rights reserved.</a:t>
            </a:r>
            <a:endParaRPr lang="en-US" sz="700"/>
          </a:p>
        </p:txBody>
      </p:sp>
      <p:sp>
        <p:nvSpPr>
          <p:cNvPr id="39" name="Text 37"/>
          <p:cNvSpPr/>
          <p:nvPr/>
        </p:nvSpPr>
        <p:spPr>
          <a:xfrm>
            <a:off x="6858000" y="487375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700"/>
          </a:p>
        </p:txBody>
      </p:sp>
      <p:sp>
        <p:nvSpPr>
          <p:cNvPr id="40" name="Text 38"/>
          <p:cNvSpPr/>
          <p:nvPr/>
        </p:nvSpPr>
        <p:spPr>
          <a:xfrm>
            <a:off x="8412480" y="4873752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7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5720"/>
            <a:ext cx="9144000" cy="77724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09728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W2</a:t>
            </a:r>
            <a:endParaRPr lang="en-US" sz="1800"/>
          </a:p>
        </p:txBody>
      </p:sp>
      <p:sp>
        <p:nvSpPr>
          <p:cNvPr id="5" name="Text 3"/>
          <p:cNvSpPr/>
          <p:nvPr/>
        </p:nvSpPr>
        <p:spPr>
          <a:xfrm>
            <a:off x="1188720" y="109728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Workflow Transformation</a:t>
            </a:r>
            <a:endParaRPr lang="en-US" sz="1800"/>
          </a:p>
        </p:txBody>
      </p:sp>
      <p:sp>
        <p:nvSpPr>
          <p:cNvPr id="6" name="Shape 4"/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STRATEGY / BLUEPRINT</a:t>
            </a:r>
            <a:endParaRPr lang="en-US" sz="700"/>
          </a:p>
        </p:txBody>
      </p:sp>
      <p:sp>
        <p:nvSpPr>
          <p:cNvPr id="8" name="Text 6"/>
          <p:cNvSpPr/>
          <p:nvPr/>
        </p:nvSpPr>
        <p:spPr>
          <a:xfrm>
            <a:off x="45720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 DESCRIPTION</a:t>
            </a:r>
            <a:endParaRPr lang="en-US" sz="800"/>
          </a:p>
        </p:txBody>
      </p:sp>
      <p:sp>
        <p:nvSpPr>
          <p:cNvPr id="9" name="Shape 7"/>
          <p:cNvSpPr/>
          <p:nvPr/>
        </p:nvSpPr>
        <p:spPr>
          <a:xfrm>
            <a:off x="457200" y="123444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1325880"/>
            <a:ext cx="530352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end-to-end industry and functional processes. Use technical judgment across system integration, human+machine orchestration, and data/infra/AI design trade-offs. Blueprinting and solution architecture.</a:t>
            </a:r>
            <a:endParaRPr lang="en-US" sz="950"/>
          </a:p>
        </p:txBody>
      </p:sp>
      <p:sp>
        <p:nvSpPr>
          <p:cNvPr id="11" name="Text 9"/>
          <p:cNvSpPr/>
          <p:nvPr/>
        </p:nvSpPr>
        <p:spPr>
          <a:xfrm>
            <a:off x="457200" y="278892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</a:t>
            </a:r>
            <a:endParaRPr lang="en-US" sz="800"/>
          </a:p>
        </p:txBody>
      </p:sp>
      <p:sp>
        <p:nvSpPr>
          <p:cNvPr id="12" name="Shape 10"/>
          <p:cNvSpPr/>
          <p:nvPr/>
        </p:nvSpPr>
        <p:spPr>
          <a:xfrm>
            <a:off x="457200" y="301752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3108960"/>
            <a:ext cx="53035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Industry process design · System integration · Human-machine orchestration · Data/infra/AI trade-offs · Blueprinting · Solution architecture</a:t>
            </a:r>
            <a:endParaRPr lang="en-US" sz="900"/>
          </a:p>
        </p:txBody>
      </p:sp>
      <p:sp>
        <p:nvSpPr>
          <p:cNvPr id="14" name="Text 12"/>
          <p:cNvSpPr/>
          <p:nvPr/>
        </p:nvSpPr>
        <p:spPr>
          <a:xfrm>
            <a:off x="612648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SKILLS</a:t>
            </a:r>
            <a:endParaRPr lang="en-US" sz="800"/>
          </a:p>
        </p:txBody>
      </p:sp>
      <p:sp>
        <p:nvSpPr>
          <p:cNvPr id="15" name="Shape 13"/>
          <p:cNvSpPr/>
          <p:nvPr/>
        </p:nvSpPr>
        <p:spPr>
          <a:xfrm>
            <a:off x="6126480" y="1234440"/>
            <a:ext cx="274320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126480" y="1588801"/>
            <a:ext cx="2743200" cy="20000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217920" y="1588801"/>
            <a:ext cx="2560320" cy="20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Industry Insight</a:t>
            </a:r>
            <a:endParaRPr lang="en-US" sz="850"/>
          </a:p>
        </p:txBody>
      </p:sp>
      <p:sp>
        <p:nvSpPr>
          <p:cNvPr id="18" name="Shape 16"/>
          <p:cNvSpPr/>
          <p:nvPr/>
        </p:nvSpPr>
        <p:spPr>
          <a:xfrm>
            <a:off x="6126480" y="1838528"/>
            <a:ext cx="2743200" cy="20000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217920" y="1838528"/>
            <a:ext cx="2560320" cy="20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 Machine Interaction</a:t>
            </a:r>
            <a:endParaRPr lang="en-US" sz="850"/>
          </a:p>
        </p:txBody>
      </p:sp>
      <p:sp>
        <p:nvSpPr>
          <p:cNvPr id="24" name="Shape 22"/>
          <p:cNvSpPr/>
          <p:nvPr/>
        </p:nvSpPr>
        <p:spPr>
          <a:xfrm>
            <a:off x="6126480" y="2096448"/>
            <a:ext cx="2743200" cy="20000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217920" y="2096448"/>
            <a:ext cx="2560320" cy="20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&amp; Data Solution Architecture</a:t>
            </a:r>
            <a:endParaRPr lang="en-US" sz="850"/>
          </a:p>
        </p:txBody>
      </p:sp>
      <p:sp>
        <p:nvSpPr>
          <p:cNvPr id="26" name="Shape 24"/>
          <p:cNvSpPr/>
          <p:nvPr/>
        </p:nvSpPr>
        <p:spPr>
          <a:xfrm>
            <a:off x="6126480" y="2341448"/>
            <a:ext cx="2743200" cy="20000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217920" y="2341448"/>
            <a:ext cx="2560320" cy="20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&amp; Data Operating Model</a:t>
            </a:r>
            <a:endParaRPr lang="en-US" sz="850"/>
          </a:p>
        </p:txBody>
      </p:sp>
      <p:sp>
        <p:nvSpPr>
          <p:cNvPr id="28" name="Text 26"/>
          <p:cNvSpPr/>
          <p:nvPr/>
        </p:nvSpPr>
        <p:spPr>
          <a:xfrm>
            <a:off x="457200" y="379476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IMPACT ON THIS ROLE</a:t>
            </a:r>
            <a:endParaRPr lang="en-US" sz="800"/>
          </a:p>
        </p:txBody>
      </p:sp>
      <p:sp>
        <p:nvSpPr>
          <p:cNvPr id="29" name="Shape 27"/>
          <p:cNvSpPr/>
          <p:nvPr/>
        </p:nvSpPr>
        <p:spPr>
          <a:xfrm>
            <a:off x="457200" y="4023360"/>
            <a:ext cx="841248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457200" y="4096512"/>
            <a:ext cx="8412480" cy="640080"/>
          </a:xfrm>
          <a:prstGeom prst="rect">
            <a:avLst/>
          </a:prstGeom>
          <a:solidFill>
            <a:srgbClr val="F8EE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457200" y="4096512"/>
            <a:ext cx="54864" cy="64008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640080" y="4114800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can generate strategy; AI cannot replace complex enterprise architecture and process design decisions.</a:t>
            </a:r>
            <a:endParaRPr lang="en-US" sz="900"/>
          </a:p>
        </p:txBody>
      </p:sp>
      <p:sp>
        <p:nvSpPr>
          <p:cNvPr id="33" name="Shape 31"/>
          <p:cNvSpPr/>
          <p:nvPr/>
        </p:nvSpPr>
        <p:spPr>
          <a:xfrm>
            <a:off x="0" y="4800600"/>
            <a:ext cx="9144000" cy="34747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320040" y="4873752"/>
            <a:ext cx="201168" cy="2011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320040" y="4855464"/>
            <a:ext cx="20116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</a:t>
            </a:r>
            <a:endParaRPr lang="en-US" sz="1100"/>
          </a:p>
        </p:txBody>
      </p:sp>
      <p:sp>
        <p:nvSpPr>
          <p:cNvPr id="36" name="Text 34"/>
          <p:cNvSpPr/>
          <p:nvPr/>
        </p:nvSpPr>
        <p:spPr>
          <a:xfrm>
            <a:off x="640080" y="487375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© 2026 Accenture. All rights reserved.</a:t>
            </a:r>
            <a:endParaRPr lang="en-US" sz="700"/>
          </a:p>
        </p:txBody>
      </p:sp>
      <p:sp>
        <p:nvSpPr>
          <p:cNvPr id="37" name="Text 35"/>
          <p:cNvSpPr/>
          <p:nvPr/>
        </p:nvSpPr>
        <p:spPr>
          <a:xfrm>
            <a:off x="6858000" y="487375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700"/>
          </a:p>
        </p:txBody>
      </p:sp>
      <p:sp>
        <p:nvSpPr>
          <p:cNvPr id="38" name="Text 36"/>
          <p:cNvSpPr/>
          <p:nvPr/>
        </p:nvSpPr>
        <p:spPr>
          <a:xfrm>
            <a:off x="8412480" y="4873752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700"/>
          </a:p>
        </p:txBody>
      </p:sp>
      <p:sp>
        <p:nvSpPr>
          <p:cNvPr id="21" name="Shape 14"/>
          <p:cNvSpPr/>
          <p:nvPr/>
        </p:nvSpPr>
        <p:spPr>
          <a:xfrm>
            <a:off x="6126480" y="2586448"/>
            <a:ext cx="2743200" cy="20000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15"/>
          <p:cNvSpPr/>
          <p:nvPr/>
        </p:nvSpPr>
        <p:spPr>
          <a:xfrm>
            <a:off x="6217920" y="2586448"/>
            <a:ext cx="2560320" cy="20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&amp; Data Platforms Strategy</a:t>
            </a:r>
            <a:endParaRPr lang="en-US" sz="850"/>
          </a:p>
        </p:txBody>
      </p:sp>
      <p:sp>
        <p:nvSpPr>
          <p:cNvPr id="39" name="Shape 14"/>
          <p:cNvSpPr/>
          <p:nvPr/>
        </p:nvSpPr>
        <p:spPr>
          <a:xfrm>
            <a:off x="6126480" y="2831448"/>
            <a:ext cx="2743200" cy="20000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0" name="Text 15"/>
          <p:cNvSpPr/>
          <p:nvPr/>
        </p:nvSpPr>
        <p:spPr>
          <a:xfrm>
            <a:off x="6217920" y="2831448"/>
            <a:ext cx="2560320" cy="20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Artificial Intelligence (AI)</a:t>
            </a:r>
            <a:endParaRPr lang="en-US" sz="850"/>
          </a:p>
        </p:txBody>
      </p:sp>
      <p:sp>
        <p:nvSpPr>
          <p:cNvPr id="41" name="Shape 14"/>
          <p:cNvSpPr/>
          <p:nvPr/>
        </p:nvSpPr>
        <p:spPr>
          <a:xfrm>
            <a:off x="6126480" y="3076448"/>
            <a:ext cx="2743200" cy="20000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Text 15"/>
          <p:cNvSpPr/>
          <p:nvPr/>
        </p:nvSpPr>
        <p:spPr>
          <a:xfrm>
            <a:off x="6217920" y="3076448"/>
            <a:ext cx="2560320" cy="20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Process Modeling</a:t>
            </a:r>
            <a:endParaRPr lang="en-US" sz="850"/>
          </a:p>
        </p:txBody>
      </p:sp>
      <p:sp>
        <p:nvSpPr>
          <p:cNvPr id="43" name="Shape 14"/>
          <p:cNvSpPr/>
          <p:nvPr/>
        </p:nvSpPr>
        <p:spPr>
          <a:xfrm>
            <a:off x="6126480" y="3321448"/>
            <a:ext cx="2743200" cy="20000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4" name="Text 15"/>
          <p:cNvSpPr/>
          <p:nvPr/>
        </p:nvSpPr>
        <p:spPr>
          <a:xfrm>
            <a:off x="6217920" y="3321448"/>
            <a:ext cx="2560320" cy="20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Process Design</a:t>
            </a:r>
            <a:endParaRPr lang="en-US" sz="850"/>
          </a:p>
        </p:txBody>
      </p:sp>
      <p:sp>
        <p:nvSpPr>
          <p:cNvPr id="45" name="Shape 14"/>
          <p:cNvSpPr/>
          <p:nvPr/>
        </p:nvSpPr>
        <p:spPr>
          <a:xfrm>
            <a:off x="6126480" y="1344328"/>
            <a:ext cx="2743200" cy="20000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6" name="Text 15"/>
          <p:cNvSpPr/>
          <p:nvPr/>
        </p:nvSpPr>
        <p:spPr>
          <a:xfrm>
            <a:off x="6217920" y="1344328"/>
            <a:ext cx="2560320" cy="20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Process Strategy ★</a:t>
            </a:r>
            <a:endParaRPr lang="en-US" sz="85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5720"/>
            <a:ext cx="9144000" cy="77724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09728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W3</a:t>
            </a:r>
            <a:endParaRPr lang="en-US" sz="1800"/>
          </a:p>
        </p:txBody>
      </p:sp>
      <p:sp>
        <p:nvSpPr>
          <p:cNvPr id="5" name="Text 3"/>
          <p:cNvSpPr/>
          <p:nvPr/>
        </p:nvSpPr>
        <p:spPr>
          <a:xfrm>
            <a:off x="1188720" y="109728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Workforce &amp; Change Strategy</a:t>
            </a:r>
            <a:endParaRPr lang="en-US" sz="1800"/>
          </a:p>
        </p:txBody>
      </p:sp>
      <p:sp>
        <p:nvSpPr>
          <p:cNvPr id="6" name="Shape 4"/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solidFill>
            <a:srgbClr val="7500BF"/>
          </a:solidFill>
          <a:ln w="12700">
            <a:solidFill>
              <a:schemeClr val="bg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STRATEGY / BLUEPRINT</a:t>
            </a:r>
            <a:endParaRPr lang="en-US" sz="700"/>
          </a:p>
        </p:txBody>
      </p:sp>
      <p:sp>
        <p:nvSpPr>
          <p:cNvPr id="8" name="Text 6"/>
          <p:cNvSpPr/>
          <p:nvPr/>
        </p:nvSpPr>
        <p:spPr>
          <a:xfrm>
            <a:off x="45720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 DESCRIPTION</a:t>
            </a:r>
            <a:endParaRPr lang="en-US" sz="800"/>
          </a:p>
        </p:txBody>
      </p:sp>
      <p:sp>
        <p:nvSpPr>
          <p:cNvPr id="9" name="Shape 7"/>
          <p:cNvSpPr/>
          <p:nvPr/>
        </p:nvSpPr>
        <p:spPr>
          <a:xfrm>
            <a:off x="457200" y="123444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1325880"/>
            <a:ext cx="530352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Quantifies AI impact on jobs and skills. Designs workforce transition and reskilling strategy. Advisory-oriented, closer to strategy/blueprint segment. Distinct from W14 which handles execution.</a:t>
            </a:r>
            <a:endParaRPr lang="en-US" sz="950"/>
          </a:p>
        </p:txBody>
      </p:sp>
      <p:sp>
        <p:nvSpPr>
          <p:cNvPr id="11" name="Text 9"/>
          <p:cNvSpPr/>
          <p:nvPr/>
        </p:nvSpPr>
        <p:spPr>
          <a:xfrm>
            <a:off x="457200" y="278892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</a:t>
            </a:r>
            <a:endParaRPr lang="en-US" sz="800"/>
          </a:p>
        </p:txBody>
      </p:sp>
      <p:sp>
        <p:nvSpPr>
          <p:cNvPr id="12" name="Shape 10"/>
          <p:cNvSpPr/>
          <p:nvPr/>
        </p:nvSpPr>
        <p:spPr>
          <a:xfrm>
            <a:off x="457200" y="301752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3108960"/>
            <a:ext cx="53035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workforce impact quantification · Skills shift analysis · Role displacement modeling · Reskilling strategy · Operating model implications · Workforce transition design</a:t>
            </a:r>
            <a:endParaRPr lang="en-US" sz="900"/>
          </a:p>
        </p:txBody>
      </p:sp>
      <p:sp>
        <p:nvSpPr>
          <p:cNvPr id="14" name="Text 12"/>
          <p:cNvSpPr/>
          <p:nvPr/>
        </p:nvSpPr>
        <p:spPr>
          <a:xfrm>
            <a:off x="612648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SKILLS</a:t>
            </a:r>
            <a:endParaRPr lang="en-US" sz="800"/>
          </a:p>
        </p:txBody>
      </p:sp>
      <p:sp>
        <p:nvSpPr>
          <p:cNvPr id="15" name="Shape 13"/>
          <p:cNvSpPr/>
          <p:nvPr/>
        </p:nvSpPr>
        <p:spPr>
          <a:xfrm>
            <a:off x="6126480" y="1234440"/>
            <a:ext cx="274320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126480" y="1371600"/>
            <a:ext cx="2743200" cy="2560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217920" y="137160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Workforce Impact Analysis ★</a:t>
            </a:r>
            <a:endParaRPr lang="en-US" sz="850"/>
          </a:p>
        </p:txBody>
      </p:sp>
      <p:sp>
        <p:nvSpPr>
          <p:cNvPr id="18" name="Shape 16"/>
          <p:cNvSpPr/>
          <p:nvPr/>
        </p:nvSpPr>
        <p:spPr>
          <a:xfrm>
            <a:off x="6126480" y="167335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217920" y="167335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Skills Strategy</a:t>
            </a:r>
            <a:endParaRPr lang="en-US" sz="850"/>
          </a:p>
        </p:txBody>
      </p:sp>
      <p:sp>
        <p:nvSpPr>
          <p:cNvPr id="20" name="Shape 18"/>
          <p:cNvSpPr/>
          <p:nvPr/>
        </p:nvSpPr>
        <p:spPr>
          <a:xfrm>
            <a:off x="6126480" y="1975104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217920" y="197510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Reskilling Design</a:t>
            </a:r>
            <a:endParaRPr lang="en-US" sz="850"/>
          </a:p>
        </p:txBody>
      </p:sp>
      <p:sp>
        <p:nvSpPr>
          <p:cNvPr id="22" name="Shape 20"/>
          <p:cNvSpPr/>
          <p:nvPr/>
        </p:nvSpPr>
        <p:spPr>
          <a:xfrm>
            <a:off x="6126480" y="2276856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217920" y="227685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Operating Model</a:t>
            </a:r>
            <a:endParaRPr lang="en-US" sz="850"/>
          </a:p>
        </p:txBody>
      </p:sp>
      <p:sp>
        <p:nvSpPr>
          <p:cNvPr id="24" name="Shape 22"/>
          <p:cNvSpPr/>
          <p:nvPr/>
        </p:nvSpPr>
        <p:spPr>
          <a:xfrm>
            <a:off x="6126480" y="2578608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217920" y="2578608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 Strategy</a:t>
            </a:r>
            <a:endParaRPr lang="en-US" sz="850"/>
          </a:p>
        </p:txBody>
      </p:sp>
      <p:sp>
        <p:nvSpPr>
          <p:cNvPr id="26" name="Shape 24"/>
          <p:cNvSpPr/>
          <p:nvPr/>
        </p:nvSpPr>
        <p:spPr>
          <a:xfrm>
            <a:off x="6126480" y="2880360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217920" y="288036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 Design</a:t>
            </a:r>
            <a:endParaRPr lang="en-US" sz="850"/>
          </a:p>
        </p:txBody>
      </p:sp>
      <p:sp>
        <p:nvSpPr>
          <p:cNvPr id="28" name="Text 26"/>
          <p:cNvSpPr/>
          <p:nvPr/>
        </p:nvSpPr>
        <p:spPr>
          <a:xfrm>
            <a:off x="457200" y="379476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IMPACT ON THIS ROLE</a:t>
            </a:r>
            <a:endParaRPr lang="en-US" sz="800"/>
          </a:p>
        </p:txBody>
      </p:sp>
      <p:sp>
        <p:nvSpPr>
          <p:cNvPr id="29" name="Shape 27"/>
          <p:cNvSpPr/>
          <p:nvPr/>
        </p:nvSpPr>
        <p:spPr>
          <a:xfrm>
            <a:off x="457200" y="4023360"/>
            <a:ext cx="841248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457200" y="4096512"/>
            <a:ext cx="8412480" cy="640080"/>
          </a:xfrm>
          <a:prstGeom prst="rect">
            <a:avLst/>
          </a:prstGeom>
          <a:solidFill>
            <a:srgbClr val="F8EE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457200" y="4096512"/>
            <a:ext cx="54864" cy="64008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640080" y="4114800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Generic change playbooks are AI-generated. Value shifts to quantifying AI impact on specific roles and designing human transition strategies.</a:t>
            </a:r>
            <a:endParaRPr lang="en-US" sz="900"/>
          </a:p>
        </p:txBody>
      </p:sp>
      <p:sp>
        <p:nvSpPr>
          <p:cNvPr id="33" name="Shape 31"/>
          <p:cNvSpPr/>
          <p:nvPr/>
        </p:nvSpPr>
        <p:spPr>
          <a:xfrm>
            <a:off x="0" y="4800600"/>
            <a:ext cx="9144000" cy="34747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320040" y="4873752"/>
            <a:ext cx="201168" cy="2011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320040" y="4855464"/>
            <a:ext cx="20116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</a:t>
            </a:r>
            <a:endParaRPr lang="en-US" sz="1100"/>
          </a:p>
        </p:txBody>
      </p:sp>
      <p:sp>
        <p:nvSpPr>
          <p:cNvPr id="36" name="Text 34"/>
          <p:cNvSpPr/>
          <p:nvPr/>
        </p:nvSpPr>
        <p:spPr>
          <a:xfrm>
            <a:off x="640080" y="487375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© 2026 Accenture. All rights reserved.</a:t>
            </a:r>
            <a:endParaRPr lang="en-US" sz="700"/>
          </a:p>
        </p:txBody>
      </p:sp>
      <p:sp>
        <p:nvSpPr>
          <p:cNvPr id="37" name="Text 35"/>
          <p:cNvSpPr/>
          <p:nvPr/>
        </p:nvSpPr>
        <p:spPr>
          <a:xfrm>
            <a:off x="6858000" y="487375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700"/>
          </a:p>
        </p:txBody>
      </p:sp>
      <p:sp>
        <p:nvSpPr>
          <p:cNvPr id="38" name="Text 36"/>
          <p:cNvSpPr/>
          <p:nvPr/>
        </p:nvSpPr>
        <p:spPr>
          <a:xfrm>
            <a:off x="8412480" y="4873752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7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5720"/>
            <a:ext cx="9144000" cy="77724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09728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W4</a:t>
            </a:r>
            <a:endParaRPr lang="en-US" sz="1800"/>
          </a:p>
        </p:txBody>
      </p:sp>
      <p:sp>
        <p:nvSpPr>
          <p:cNvPr id="5" name="Text 3"/>
          <p:cNvSpPr/>
          <p:nvPr/>
        </p:nvSpPr>
        <p:spPr>
          <a:xfrm>
            <a:off x="1188720" y="109728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Decision Design</a:t>
            </a:r>
            <a:endParaRPr lang="en-US" sz="1800"/>
          </a:p>
        </p:txBody>
      </p:sp>
      <p:sp>
        <p:nvSpPr>
          <p:cNvPr id="6" name="Shape 4"/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solidFill>
            <a:srgbClr val="E6DC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 defTabSz="914377"/>
            <a:endParaRPr lang="en-US" kern="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7" name="Text 5"/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AI (BUILD &amp; SCALE)</a:t>
            </a:r>
            <a:endParaRPr lang="en-US" sz="700"/>
          </a:p>
        </p:txBody>
      </p:sp>
      <p:sp>
        <p:nvSpPr>
          <p:cNvPr id="8" name="Text 6"/>
          <p:cNvSpPr/>
          <p:nvPr/>
        </p:nvSpPr>
        <p:spPr>
          <a:xfrm>
            <a:off x="45720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 DESCRIPTION</a:t>
            </a:r>
            <a:endParaRPr lang="en-US" sz="800"/>
          </a:p>
        </p:txBody>
      </p:sp>
      <p:sp>
        <p:nvSpPr>
          <p:cNvPr id="9" name="Shape 7"/>
          <p:cNvSpPr/>
          <p:nvPr/>
        </p:nvSpPr>
        <p:spPr>
          <a:xfrm>
            <a:off x="457200" y="123444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1325880"/>
            <a:ext cx="530352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Architect end-to-end decision intelligence systems combining causal reasoning, predictive modeling, and AI-augmented analysis. Frame the right questions, design AI decision frameworks, validate AI-generated insights.</a:t>
            </a:r>
            <a:endParaRPr lang="en-US" sz="950"/>
          </a:p>
        </p:txBody>
      </p:sp>
      <p:sp>
        <p:nvSpPr>
          <p:cNvPr id="11" name="Text 9"/>
          <p:cNvSpPr/>
          <p:nvPr/>
        </p:nvSpPr>
        <p:spPr>
          <a:xfrm>
            <a:off x="457200" y="278892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</a:t>
            </a:r>
            <a:endParaRPr lang="en-US" sz="800"/>
          </a:p>
        </p:txBody>
      </p:sp>
      <p:sp>
        <p:nvSpPr>
          <p:cNvPr id="12" name="Shape 10"/>
          <p:cNvSpPr/>
          <p:nvPr/>
        </p:nvSpPr>
        <p:spPr>
          <a:xfrm>
            <a:off x="457200" y="301752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3108960"/>
            <a:ext cx="53035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intelligence architecture · Causal inference · AI agent evaluation · Experiment design · Multi-modal analytics · Simulation · AI output validation</a:t>
            </a:r>
            <a:endParaRPr lang="en-US" sz="900"/>
          </a:p>
        </p:txBody>
      </p:sp>
      <p:sp>
        <p:nvSpPr>
          <p:cNvPr id="14" name="Text 12"/>
          <p:cNvSpPr/>
          <p:nvPr/>
        </p:nvSpPr>
        <p:spPr>
          <a:xfrm>
            <a:off x="612648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SKILLS</a:t>
            </a:r>
            <a:endParaRPr lang="en-US" sz="800"/>
          </a:p>
        </p:txBody>
      </p:sp>
      <p:sp>
        <p:nvSpPr>
          <p:cNvPr id="15" name="Shape 13"/>
          <p:cNvSpPr/>
          <p:nvPr/>
        </p:nvSpPr>
        <p:spPr>
          <a:xfrm>
            <a:off x="6126480" y="1234440"/>
            <a:ext cx="274320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126480" y="167335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217920" y="167335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Causal Inference</a:t>
            </a:r>
            <a:endParaRPr lang="en-US" sz="850"/>
          </a:p>
        </p:txBody>
      </p:sp>
      <p:sp>
        <p:nvSpPr>
          <p:cNvPr id="18" name="Shape 16"/>
          <p:cNvSpPr/>
          <p:nvPr/>
        </p:nvSpPr>
        <p:spPr>
          <a:xfrm>
            <a:off x="6126480" y="1365049"/>
            <a:ext cx="2743200" cy="2560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 b="1"/>
          </a:p>
        </p:txBody>
      </p:sp>
      <p:sp>
        <p:nvSpPr>
          <p:cNvPr id="19" name="Text 17"/>
          <p:cNvSpPr/>
          <p:nvPr/>
        </p:nvSpPr>
        <p:spPr>
          <a:xfrm>
            <a:off x="6217920" y="1365049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5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Intelligence ★</a:t>
            </a:r>
            <a:endParaRPr lang="en-US" sz="850" b="1"/>
          </a:p>
        </p:txBody>
      </p:sp>
      <p:sp>
        <p:nvSpPr>
          <p:cNvPr id="20" name="Shape 18"/>
          <p:cNvSpPr/>
          <p:nvPr/>
        </p:nvSpPr>
        <p:spPr>
          <a:xfrm>
            <a:off x="6126480" y="1975104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217920" y="197510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AI/LLM Evaluation</a:t>
            </a:r>
            <a:endParaRPr lang="en-US" sz="850"/>
          </a:p>
        </p:txBody>
      </p:sp>
      <p:sp>
        <p:nvSpPr>
          <p:cNvPr id="22" name="Shape 20"/>
          <p:cNvSpPr/>
          <p:nvPr/>
        </p:nvSpPr>
        <p:spPr>
          <a:xfrm>
            <a:off x="6126480" y="2276856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217920" y="227685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Experiment Design</a:t>
            </a:r>
            <a:endParaRPr lang="en-US" sz="850"/>
          </a:p>
        </p:txBody>
      </p:sp>
      <p:sp>
        <p:nvSpPr>
          <p:cNvPr id="24" name="Shape 22"/>
          <p:cNvSpPr/>
          <p:nvPr/>
        </p:nvSpPr>
        <p:spPr>
          <a:xfrm>
            <a:off x="6126480" y="2578608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217920" y="2578608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Multi-modal Analytics</a:t>
            </a:r>
            <a:endParaRPr lang="en-US" sz="850"/>
          </a:p>
        </p:txBody>
      </p:sp>
      <p:sp>
        <p:nvSpPr>
          <p:cNvPr id="26" name="Shape 24"/>
          <p:cNvSpPr/>
          <p:nvPr/>
        </p:nvSpPr>
        <p:spPr>
          <a:xfrm>
            <a:off x="6126480" y="2880360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217920" y="288036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Simulation</a:t>
            </a:r>
            <a:endParaRPr lang="en-US" sz="850"/>
          </a:p>
        </p:txBody>
      </p:sp>
      <p:sp>
        <p:nvSpPr>
          <p:cNvPr id="28" name="Shape 26"/>
          <p:cNvSpPr/>
          <p:nvPr/>
        </p:nvSpPr>
        <p:spPr>
          <a:xfrm>
            <a:off x="6126480" y="318211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217920" y="318211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Industry Expertise</a:t>
            </a:r>
            <a:endParaRPr lang="en-US" sz="850"/>
          </a:p>
        </p:txBody>
      </p:sp>
      <p:sp>
        <p:nvSpPr>
          <p:cNvPr id="30" name="Text 28"/>
          <p:cNvSpPr/>
          <p:nvPr/>
        </p:nvSpPr>
        <p:spPr>
          <a:xfrm>
            <a:off x="457200" y="379476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IMPACT ON THIS ROLE</a:t>
            </a:r>
            <a:endParaRPr lang="en-US" sz="800"/>
          </a:p>
        </p:txBody>
      </p:sp>
      <p:sp>
        <p:nvSpPr>
          <p:cNvPr id="31" name="Shape 29"/>
          <p:cNvSpPr/>
          <p:nvPr/>
        </p:nvSpPr>
        <p:spPr>
          <a:xfrm>
            <a:off x="457200" y="4023360"/>
            <a:ext cx="841248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457200" y="4096512"/>
            <a:ext cx="8412480" cy="640080"/>
          </a:xfrm>
          <a:prstGeom prst="rect">
            <a:avLst/>
          </a:prstGeom>
          <a:solidFill>
            <a:srgbClr val="F8EE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457200" y="4096512"/>
            <a:ext cx="54864" cy="64008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640080" y="4114800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AutoML and LLMs have commoditized routine model-building. The role pivots from model builder to decision architect.</a:t>
            </a:r>
            <a:endParaRPr lang="en-US" sz="900"/>
          </a:p>
        </p:txBody>
      </p:sp>
      <p:sp>
        <p:nvSpPr>
          <p:cNvPr id="35" name="Shape 33"/>
          <p:cNvSpPr/>
          <p:nvPr/>
        </p:nvSpPr>
        <p:spPr>
          <a:xfrm>
            <a:off x="0" y="4800600"/>
            <a:ext cx="9144000" cy="34747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320040" y="4873752"/>
            <a:ext cx="201168" cy="2011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320040" y="4855464"/>
            <a:ext cx="20116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</a:t>
            </a:r>
            <a:endParaRPr lang="en-US" sz="1100"/>
          </a:p>
        </p:txBody>
      </p:sp>
      <p:sp>
        <p:nvSpPr>
          <p:cNvPr id="38" name="Text 36"/>
          <p:cNvSpPr/>
          <p:nvPr/>
        </p:nvSpPr>
        <p:spPr>
          <a:xfrm>
            <a:off x="640080" y="487375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© 2026 Accenture. All rights reserved.</a:t>
            </a:r>
            <a:endParaRPr lang="en-US" sz="700"/>
          </a:p>
        </p:txBody>
      </p:sp>
      <p:sp>
        <p:nvSpPr>
          <p:cNvPr id="39" name="Text 37"/>
          <p:cNvSpPr/>
          <p:nvPr/>
        </p:nvSpPr>
        <p:spPr>
          <a:xfrm>
            <a:off x="6858000" y="487375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700"/>
          </a:p>
        </p:txBody>
      </p:sp>
      <p:sp>
        <p:nvSpPr>
          <p:cNvPr id="40" name="Text 38"/>
          <p:cNvSpPr/>
          <p:nvPr/>
        </p:nvSpPr>
        <p:spPr>
          <a:xfrm>
            <a:off x="8412480" y="4873752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7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5720"/>
            <a:ext cx="9144000" cy="77724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09728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W5</a:t>
            </a:r>
            <a:endParaRPr lang="en-US" sz="1800"/>
          </a:p>
        </p:txBody>
      </p:sp>
      <p:sp>
        <p:nvSpPr>
          <p:cNvPr id="5" name="Text 3"/>
          <p:cNvSpPr/>
          <p:nvPr/>
        </p:nvSpPr>
        <p:spPr>
          <a:xfrm>
            <a:off x="1188720" y="109728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Governance &amp; Mgmt</a:t>
            </a:r>
            <a:endParaRPr lang="en-US" sz="1800"/>
          </a:p>
        </p:txBody>
      </p:sp>
      <p:sp>
        <p:nvSpPr>
          <p:cNvPr id="6" name="Shape 4"/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solidFill>
            <a:srgbClr val="E6DC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 defTabSz="914377"/>
            <a:endParaRPr lang="en-US" kern="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7" name="Text 5"/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AI (BUILD &amp; SCALE)</a:t>
            </a:r>
            <a:endParaRPr lang="en-US" sz="700"/>
          </a:p>
        </p:txBody>
      </p:sp>
      <p:sp>
        <p:nvSpPr>
          <p:cNvPr id="8" name="Text 6"/>
          <p:cNvSpPr/>
          <p:nvPr/>
        </p:nvSpPr>
        <p:spPr>
          <a:xfrm>
            <a:off x="45720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 DESCRIPTION</a:t>
            </a:r>
            <a:endParaRPr lang="en-US" sz="800"/>
          </a:p>
        </p:txBody>
      </p:sp>
      <p:sp>
        <p:nvSpPr>
          <p:cNvPr id="9" name="Shape 7"/>
          <p:cNvSpPr/>
          <p:nvPr/>
        </p:nvSpPr>
        <p:spPr>
          <a:xfrm>
            <a:off x="457200" y="123444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1325880"/>
            <a:ext cx="530352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and enforce governance frameworks making enterprise data trustworthy, discoverable, and AI-ready. Data quality automation, regulatory compliance, active metadata management, AI-ready certification, privacy governance.</a:t>
            </a:r>
            <a:endParaRPr lang="en-US" sz="950"/>
          </a:p>
        </p:txBody>
      </p:sp>
      <p:sp>
        <p:nvSpPr>
          <p:cNvPr id="11" name="Text 9"/>
          <p:cNvSpPr/>
          <p:nvPr/>
        </p:nvSpPr>
        <p:spPr>
          <a:xfrm>
            <a:off x="457200" y="278892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</a:t>
            </a:r>
            <a:endParaRPr lang="en-US" sz="800"/>
          </a:p>
        </p:txBody>
      </p:sp>
      <p:sp>
        <p:nvSpPr>
          <p:cNvPr id="12" name="Shape 10"/>
          <p:cNvSpPr/>
          <p:nvPr/>
        </p:nvSpPr>
        <p:spPr>
          <a:xfrm>
            <a:off x="457200" y="301752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3108960"/>
            <a:ext cx="53035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AI-ready data governance · Data quality automation · Regulatory compliance (EU AI Act) · Active metadata · Data product standards · Privacy &amp; sovereign data governance</a:t>
            </a:r>
            <a:endParaRPr lang="en-US" sz="900"/>
          </a:p>
        </p:txBody>
      </p:sp>
      <p:sp>
        <p:nvSpPr>
          <p:cNvPr id="14" name="Text 12"/>
          <p:cNvSpPr/>
          <p:nvPr/>
        </p:nvSpPr>
        <p:spPr>
          <a:xfrm>
            <a:off x="612648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SKILLS</a:t>
            </a:r>
            <a:endParaRPr lang="en-US" sz="800"/>
          </a:p>
        </p:txBody>
      </p:sp>
      <p:sp>
        <p:nvSpPr>
          <p:cNvPr id="15" name="Shape 13"/>
          <p:cNvSpPr/>
          <p:nvPr/>
        </p:nvSpPr>
        <p:spPr>
          <a:xfrm>
            <a:off x="6126480" y="1234440"/>
            <a:ext cx="274320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126480" y="1371600"/>
            <a:ext cx="2743200" cy="2560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 b="1"/>
          </a:p>
        </p:txBody>
      </p:sp>
      <p:sp>
        <p:nvSpPr>
          <p:cNvPr id="17" name="Text 15"/>
          <p:cNvSpPr/>
          <p:nvPr/>
        </p:nvSpPr>
        <p:spPr>
          <a:xfrm>
            <a:off x="6217920" y="137160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5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Governance ★</a:t>
            </a:r>
            <a:endParaRPr lang="en-US" sz="850" b="1"/>
          </a:p>
        </p:txBody>
      </p:sp>
      <p:sp>
        <p:nvSpPr>
          <p:cNvPr id="18" name="Shape 16"/>
          <p:cNvSpPr/>
          <p:nvPr/>
        </p:nvSpPr>
        <p:spPr>
          <a:xfrm>
            <a:off x="6126480" y="167335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217920" y="167335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Quality Automation</a:t>
            </a:r>
            <a:endParaRPr lang="en-US" sz="850"/>
          </a:p>
        </p:txBody>
      </p:sp>
      <p:sp>
        <p:nvSpPr>
          <p:cNvPr id="20" name="Shape 18"/>
          <p:cNvSpPr/>
          <p:nvPr/>
        </p:nvSpPr>
        <p:spPr>
          <a:xfrm>
            <a:off x="6126480" y="1975104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217920" y="197510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Regulatory Compliance</a:t>
            </a:r>
            <a:endParaRPr lang="en-US" sz="850"/>
          </a:p>
        </p:txBody>
      </p:sp>
      <p:sp>
        <p:nvSpPr>
          <p:cNvPr id="22" name="Shape 20"/>
          <p:cNvSpPr/>
          <p:nvPr/>
        </p:nvSpPr>
        <p:spPr>
          <a:xfrm>
            <a:off x="6126480" y="2276856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217920" y="227685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Active Metadata</a:t>
            </a:r>
            <a:endParaRPr lang="en-US" sz="850"/>
          </a:p>
        </p:txBody>
      </p:sp>
      <p:sp>
        <p:nvSpPr>
          <p:cNvPr id="24" name="Shape 22"/>
          <p:cNvSpPr/>
          <p:nvPr/>
        </p:nvSpPr>
        <p:spPr>
          <a:xfrm>
            <a:off x="6126480" y="2578608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217920" y="2578608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Privacy Engineering</a:t>
            </a:r>
            <a:endParaRPr lang="en-US" sz="850"/>
          </a:p>
        </p:txBody>
      </p:sp>
      <p:sp>
        <p:nvSpPr>
          <p:cNvPr id="26" name="Shape 24"/>
          <p:cNvSpPr/>
          <p:nvPr/>
        </p:nvSpPr>
        <p:spPr>
          <a:xfrm>
            <a:off x="6126480" y="2880360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 b="1"/>
          </a:p>
        </p:txBody>
      </p:sp>
      <p:sp>
        <p:nvSpPr>
          <p:cNvPr id="27" name="Text 25"/>
          <p:cNvSpPr/>
          <p:nvPr/>
        </p:nvSpPr>
        <p:spPr>
          <a:xfrm>
            <a:off x="6217920" y="288036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AI-ready Certification</a:t>
            </a:r>
            <a:endParaRPr lang="en-US" sz="850"/>
          </a:p>
        </p:txBody>
      </p:sp>
      <p:sp>
        <p:nvSpPr>
          <p:cNvPr id="28" name="Shape 26"/>
          <p:cNvSpPr/>
          <p:nvPr/>
        </p:nvSpPr>
        <p:spPr>
          <a:xfrm>
            <a:off x="6126480" y="318211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217920" y="318211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Policy Design</a:t>
            </a:r>
            <a:endParaRPr lang="en-US" sz="850"/>
          </a:p>
        </p:txBody>
      </p:sp>
      <p:sp>
        <p:nvSpPr>
          <p:cNvPr id="30" name="Text 28"/>
          <p:cNvSpPr/>
          <p:nvPr/>
        </p:nvSpPr>
        <p:spPr>
          <a:xfrm>
            <a:off x="457200" y="379476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IMPACT ON THIS ROLE</a:t>
            </a:r>
            <a:endParaRPr lang="en-US" sz="800"/>
          </a:p>
        </p:txBody>
      </p:sp>
      <p:sp>
        <p:nvSpPr>
          <p:cNvPr id="31" name="Shape 29"/>
          <p:cNvSpPr/>
          <p:nvPr/>
        </p:nvSpPr>
        <p:spPr>
          <a:xfrm>
            <a:off x="457200" y="4023360"/>
            <a:ext cx="841248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457200" y="4096512"/>
            <a:ext cx="8412480" cy="640080"/>
          </a:xfrm>
          <a:prstGeom prst="rect">
            <a:avLst/>
          </a:prstGeom>
          <a:solidFill>
            <a:srgbClr val="F8EE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457200" y="4096512"/>
            <a:ext cx="54864" cy="64008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640080" y="4114800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Manual cataloging and quality checks fully automated. Value shifts to judgment: defining AI-ready standards and interpreting ambiguous regulations.</a:t>
            </a:r>
            <a:endParaRPr lang="en-US" sz="900"/>
          </a:p>
        </p:txBody>
      </p:sp>
      <p:sp>
        <p:nvSpPr>
          <p:cNvPr id="35" name="Shape 33"/>
          <p:cNvSpPr/>
          <p:nvPr/>
        </p:nvSpPr>
        <p:spPr>
          <a:xfrm>
            <a:off x="0" y="4800600"/>
            <a:ext cx="9144000" cy="34747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320040" y="4873752"/>
            <a:ext cx="201168" cy="2011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320040" y="4855464"/>
            <a:ext cx="20116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</a:t>
            </a:r>
            <a:endParaRPr lang="en-US" sz="1100"/>
          </a:p>
        </p:txBody>
      </p:sp>
      <p:sp>
        <p:nvSpPr>
          <p:cNvPr id="38" name="Text 36"/>
          <p:cNvSpPr/>
          <p:nvPr/>
        </p:nvSpPr>
        <p:spPr>
          <a:xfrm>
            <a:off x="640080" y="487375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© 2026 Accenture. All rights reserved.</a:t>
            </a:r>
            <a:endParaRPr lang="en-US" sz="700"/>
          </a:p>
        </p:txBody>
      </p:sp>
      <p:sp>
        <p:nvSpPr>
          <p:cNvPr id="39" name="Text 37"/>
          <p:cNvSpPr/>
          <p:nvPr/>
        </p:nvSpPr>
        <p:spPr>
          <a:xfrm>
            <a:off x="6858000" y="487375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700"/>
          </a:p>
        </p:txBody>
      </p:sp>
      <p:sp>
        <p:nvSpPr>
          <p:cNvPr id="40" name="Text 38"/>
          <p:cNvSpPr/>
          <p:nvPr/>
        </p:nvSpPr>
        <p:spPr>
          <a:xfrm>
            <a:off x="8412480" y="4873752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7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5720"/>
            <a:ext cx="9144000" cy="77724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09728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W6</a:t>
            </a:r>
            <a:endParaRPr lang="en-US" sz="1800"/>
          </a:p>
        </p:txBody>
      </p:sp>
      <p:sp>
        <p:nvSpPr>
          <p:cNvPr id="5" name="Text 3"/>
          <p:cNvSpPr/>
          <p:nvPr/>
        </p:nvSpPr>
        <p:spPr>
          <a:xfrm>
            <a:off x="1188720" y="109728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Engineering</a:t>
            </a:r>
            <a:endParaRPr lang="en-US" sz="1800"/>
          </a:p>
        </p:txBody>
      </p:sp>
      <p:sp>
        <p:nvSpPr>
          <p:cNvPr id="6" name="Shape 4"/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solidFill>
            <a:srgbClr val="E6DC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 defTabSz="914377"/>
            <a:endParaRPr lang="en-US" kern="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7" name="Text 5"/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AI (BUILD &amp; SCALE)</a:t>
            </a:r>
            <a:endParaRPr lang="en-US" sz="700"/>
          </a:p>
        </p:txBody>
      </p:sp>
      <p:sp>
        <p:nvSpPr>
          <p:cNvPr id="8" name="Text 6"/>
          <p:cNvSpPr/>
          <p:nvPr/>
        </p:nvSpPr>
        <p:spPr>
          <a:xfrm>
            <a:off x="45720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 DESCRIPTION</a:t>
            </a:r>
            <a:endParaRPr lang="en-US" sz="800"/>
          </a:p>
        </p:txBody>
      </p:sp>
      <p:sp>
        <p:nvSpPr>
          <p:cNvPr id="9" name="Shape 7"/>
          <p:cNvSpPr/>
          <p:nvPr/>
        </p:nvSpPr>
        <p:spPr>
          <a:xfrm>
            <a:off x="457200" y="123444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1325880"/>
            <a:ext cx="530352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and build AI-ready data infrastructure — real-time streaming pipelines, versioned data products, agentic data orchestration. AI generates 80%+ of routine pipeline code; value shifts to architectural judgment.</a:t>
            </a:r>
            <a:endParaRPr lang="en-US" sz="950"/>
          </a:p>
        </p:txBody>
      </p:sp>
      <p:sp>
        <p:nvSpPr>
          <p:cNvPr id="11" name="Text 9"/>
          <p:cNvSpPr/>
          <p:nvPr/>
        </p:nvSpPr>
        <p:spPr>
          <a:xfrm>
            <a:off x="457200" y="278892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</a:t>
            </a:r>
            <a:endParaRPr lang="en-US" sz="800"/>
          </a:p>
        </p:txBody>
      </p:sp>
      <p:sp>
        <p:nvSpPr>
          <p:cNvPr id="12" name="Shape 10"/>
          <p:cNvSpPr/>
          <p:nvPr/>
        </p:nvSpPr>
        <p:spPr>
          <a:xfrm>
            <a:off x="457200" y="301752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3108960"/>
            <a:ext cx="53035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AI-ready data pipelines · Real-time streaming · Data product engineering · Agentic orchestration · Synthetic data generation · Data observability · Cloud-native platforms</a:t>
            </a:r>
            <a:endParaRPr lang="en-US" sz="900"/>
          </a:p>
        </p:txBody>
      </p:sp>
      <p:sp>
        <p:nvSpPr>
          <p:cNvPr id="14" name="Text 12"/>
          <p:cNvSpPr/>
          <p:nvPr/>
        </p:nvSpPr>
        <p:spPr>
          <a:xfrm>
            <a:off x="612648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SKILLS</a:t>
            </a:r>
            <a:endParaRPr lang="en-US" sz="800"/>
          </a:p>
        </p:txBody>
      </p:sp>
      <p:sp>
        <p:nvSpPr>
          <p:cNvPr id="15" name="Shape 13"/>
          <p:cNvSpPr/>
          <p:nvPr/>
        </p:nvSpPr>
        <p:spPr>
          <a:xfrm>
            <a:off x="6126480" y="1234440"/>
            <a:ext cx="274320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126480" y="1667484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217920" y="166748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Pipelines</a:t>
            </a:r>
            <a:endParaRPr lang="en-US" sz="850"/>
          </a:p>
        </p:txBody>
      </p:sp>
      <p:sp>
        <p:nvSpPr>
          <p:cNvPr id="18" name="Shape 16"/>
          <p:cNvSpPr/>
          <p:nvPr/>
        </p:nvSpPr>
        <p:spPr>
          <a:xfrm>
            <a:off x="6126480" y="1969236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217920" y="196923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Cloud Architecture</a:t>
            </a:r>
            <a:endParaRPr lang="en-US" sz="850"/>
          </a:p>
        </p:txBody>
      </p:sp>
      <p:sp>
        <p:nvSpPr>
          <p:cNvPr id="20" name="Shape 18"/>
          <p:cNvSpPr/>
          <p:nvPr/>
        </p:nvSpPr>
        <p:spPr>
          <a:xfrm>
            <a:off x="6126480" y="2270988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217920" y="2270988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Streaming Data</a:t>
            </a:r>
            <a:endParaRPr lang="en-US" sz="850"/>
          </a:p>
        </p:txBody>
      </p:sp>
      <p:sp>
        <p:nvSpPr>
          <p:cNvPr id="22" name="Shape 20"/>
          <p:cNvSpPr/>
          <p:nvPr/>
        </p:nvSpPr>
        <p:spPr>
          <a:xfrm>
            <a:off x="6126480" y="1344032"/>
            <a:ext cx="2743200" cy="2560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217920" y="134403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Products ★</a:t>
            </a:r>
            <a:endParaRPr lang="en-US" sz="850"/>
          </a:p>
        </p:txBody>
      </p:sp>
      <p:sp>
        <p:nvSpPr>
          <p:cNvPr id="24" name="Shape 22"/>
          <p:cNvSpPr/>
          <p:nvPr/>
        </p:nvSpPr>
        <p:spPr>
          <a:xfrm>
            <a:off x="6126480" y="2578608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217920" y="2578608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Agentic Orchestration</a:t>
            </a:r>
            <a:endParaRPr lang="en-US" sz="850"/>
          </a:p>
        </p:txBody>
      </p:sp>
      <p:sp>
        <p:nvSpPr>
          <p:cNvPr id="26" name="Shape 24"/>
          <p:cNvSpPr/>
          <p:nvPr/>
        </p:nvSpPr>
        <p:spPr>
          <a:xfrm>
            <a:off x="6126480" y="2880360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217920" y="288036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Synthetic Data</a:t>
            </a:r>
            <a:endParaRPr lang="en-US" sz="850"/>
          </a:p>
        </p:txBody>
      </p:sp>
      <p:sp>
        <p:nvSpPr>
          <p:cNvPr id="28" name="Shape 26"/>
          <p:cNvSpPr/>
          <p:nvPr/>
        </p:nvSpPr>
        <p:spPr>
          <a:xfrm>
            <a:off x="6126480" y="318211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217920" y="318211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Observability</a:t>
            </a:r>
            <a:endParaRPr lang="en-US" sz="850"/>
          </a:p>
        </p:txBody>
      </p:sp>
      <p:sp>
        <p:nvSpPr>
          <p:cNvPr id="30" name="Shape 28"/>
          <p:cNvSpPr/>
          <p:nvPr/>
        </p:nvSpPr>
        <p:spPr>
          <a:xfrm>
            <a:off x="6126480" y="3483864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6217920" y="348386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DataOps</a:t>
            </a:r>
            <a:endParaRPr lang="en-US" sz="850"/>
          </a:p>
        </p:txBody>
      </p:sp>
      <p:sp>
        <p:nvSpPr>
          <p:cNvPr id="32" name="Text 30"/>
          <p:cNvSpPr/>
          <p:nvPr/>
        </p:nvSpPr>
        <p:spPr>
          <a:xfrm>
            <a:off x="457200" y="379476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IMPACT ON THIS ROLE</a:t>
            </a:r>
            <a:endParaRPr lang="en-US" sz="800"/>
          </a:p>
        </p:txBody>
      </p:sp>
      <p:sp>
        <p:nvSpPr>
          <p:cNvPr id="33" name="Shape 31"/>
          <p:cNvSpPr/>
          <p:nvPr/>
        </p:nvSpPr>
        <p:spPr>
          <a:xfrm>
            <a:off x="457200" y="4023360"/>
            <a:ext cx="841248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457200" y="4096512"/>
            <a:ext cx="8412480" cy="640080"/>
          </a:xfrm>
          <a:prstGeom prst="rect">
            <a:avLst/>
          </a:prstGeom>
          <a:solidFill>
            <a:srgbClr val="F8EE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457200" y="4096512"/>
            <a:ext cx="54864" cy="64008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640080" y="4114800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generates most pipeline code. Value shifts to designing AI-consumable data products and infrastructure that makes agents reliable.</a:t>
            </a:r>
            <a:endParaRPr lang="en-US" sz="900"/>
          </a:p>
        </p:txBody>
      </p:sp>
      <p:sp>
        <p:nvSpPr>
          <p:cNvPr id="37" name="Shape 35"/>
          <p:cNvSpPr/>
          <p:nvPr/>
        </p:nvSpPr>
        <p:spPr>
          <a:xfrm>
            <a:off x="0" y="4800600"/>
            <a:ext cx="9144000" cy="34747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320040" y="4873752"/>
            <a:ext cx="201168" cy="2011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320040" y="4855464"/>
            <a:ext cx="20116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</a:t>
            </a:r>
            <a:endParaRPr lang="en-US" sz="1100"/>
          </a:p>
        </p:txBody>
      </p:sp>
      <p:sp>
        <p:nvSpPr>
          <p:cNvPr id="40" name="Text 38"/>
          <p:cNvSpPr/>
          <p:nvPr/>
        </p:nvSpPr>
        <p:spPr>
          <a:xfrm>
            <a:off x="640080" y="487375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© 2026 Accenture. All rights reserved.</a:t>
            </a:r>
            <a:endParaRPr lang="en-US" sz="700"/>
          </a:p>
        </p:txBody>
      </p:sp>
      <p:sp>
        <p:nvSpPr>
          <p:cNvPr id="41" name="Text 39"/>
          <p:cNvSpPr/>
          <p:nvPr/>
        </p:nvSpPr>
        <p:spPr>
          <a:xfrm>
            <a:off x="6858000" y="487375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700"/>
          </a:p>
        </p:txBody>
      </p:sp>
      <p:sp>
        <p:nvSpPr>
          <p:cNvPr id="42" name="Text 40"/>
          <p:cNvSpPr/>
          <p:nvPr/>
        </p:nvSpPr>
        <p:spPr>
          <a:xfrm>
            <a:off x="8412480" y="4873752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7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5720"/>
            <a:ext cx="9144000" cy="77724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09728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W7</a:t>
            </a:r>
            <a:endParaRPr lang="en-US" sz="1800"/>
          </a:p>
        </p:txBody>
      </p:sp>
      <p:sp>
        <p:nvSpPr>
          <p:cNvPr id="5" name="Text 3"/>
          <p:cNvSpPr/>
          <p:nvPr/>
        </p:nvSpPr>
        <p:spPr>
          <a:xfrm>
            <a:off x="1188720" y="109728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Knowledge Engineering</a:t>
            </a:r>
            <a:endParaRPr lang="en-US" sz="1800"/>
          </a:p>
        </p:txBody>
      </p:sp>
      <p:sp>
        <p:nvSpPr>
          <p:cNvPr id="6" name="Shape 4"/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solidFill>
            <a:srgbClr val="E6DC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 defTabSz="914377"/>
            <a:endParaRPr lang="en-US" kern="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7" name="Text 5"/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AI (BUILD &amp; SCALE)</a:t>
            </a:r>
            <a:endParaRPr lang="en-US" sz="700"/>
          </a:p>
        </p:txBody>
      </p:sp>
      <p:sp>
        <p:nvSpPr>
          <p:cNvPr id="8" name="Text 6"/>
          <p:cNvSpPr/>
          <p:nvPr/>
        </p:nvSpPr>
        <p:spPr>
          <a:xfrm>
            <a:off x="45720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 DESCRIPTION</a:t>
            </a:r>
            <a:endParaRPr lang="en-US" sz="800"/>
          </a:p>
        </p:txBody>
      </p:sp>
      <p:sp>
        <p:nvSpPr>
          <p:cNvPr id="9" name="Shape 7"/>
          <p:cNvSpPr/>
          <p:nvPr/>
        </p:nvSpPr>
        <p:spPr>
          <a:xfrm>
            <a:off x="457200" y="123444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1325880"/>
            <a:ext cx="530352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enterprise knowledge structures for AI agents: ontologies, knowledge graphs, semantic layers, vector stores, RAG systems. Context engineering for agent reliability. Every major AI failure traces back to insufficient knowledge structure.</a:t>
            </a:r>
            <a:endParaRPr lang="en-US" sz="950"/>
          </a:p>
        </p:txBody>
      </p:sp>
      <p:sp>
        <p:nvSpPr>
          <p:cNvPr id="11" name="Text 9"/>
          <p:cNvSpPr/>
          <p:nvPr/>
        </p:nvSpPr>
        <p:spPr>
          <a:xfrm>
            <a:off x="457200" y="278892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</a:t>
            </a:r>
            <a:endParaRPr lang="en-US" sz="800"/>
          </a:p>
        </p:txBody>
      </p:sp>
      <p:sp>
        <p:nvSpPr>
          <p:cNvPr id="12" name="Shape 10"/>
          <p:cNvSpPr/>
          <p:nvPr/>
        </p:nvSpPr>
        <p:spPr>
          <a:xfrm>
            <a:off x="457200" y="301752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3108960"/>
            <a:ext cx="53035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Ontology engineering · Knowledge graph design · Semantic layer architecture · Vector stores &amp; RAG · Industry ontologies · Agentic knowledge retrieval · Context engineering</a:t>
            </a:r>
            <a:endParaRPr lang="en-US" sz="900"/>
          </a:p>
        </p:txBody>
      </p:sp>
      <p:sp>
        <p:nvSpPr>
          <p:cNvPr id="14" name="Text 12"/>
          <p:cNvSpPr/>
          <p:nvPr/>
        </p:nvSpPr>
        <p:spPr>
          <a:xfrm>
            <a:off x="612648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SKILLS</a:t>
            </a:r>
            <a:endParaRPr lang="en-US" sz="800"/>
          </a:p>
        </p:txBody>
      </p:sp>
      <p:sp>
        <p:nvSpPr>
          <p:cNvPr id="15" name="Shape 13"/>
          <p:cNvSpPr/>
          <p:nvPr/>
        </p:nvSpPr>
        <p:spPr>
          <a:xfrm>
            <a:off x="6126480" y="1234440"/>
            <a:ext cx="274320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126480" y="167335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217920" y="167335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Ontology Engineering</a:t>
            </a:r>
            <a:endParaRPr lang="en-US" sz="850"/>
          </a:p>
        </p:txBody>
      </p:sp>
      <p:sp>
        <p:nvSpPr>
          <p:cNvPr id="18" name="Shape 16"/>
          <p:cNvSpPr/>
          <p:nvPr/>
        </p:nvSpPr>
        <p:spPr>
          <a:xfrm>
            <a:off x="6126480" y="1956816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217920" y="195681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Knowledge Graph Design</a:t>
            </a:r>
            <a:endParaRPr lang="en-US" sz="850"/>
          </a:p>
        </p:txBody>
      </p:sp>
      <p:sp>
        <p:nvSpPr>
          <p:cNvPr id="20" name="Shape 18"/>
          <p:cNvSpPr/>
          <p:nvPr/>
        </p:nvSpPr>
        <p:spPr>
          <a:xfrm>
            <a:off x="6126480" y="2258568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217920" y="2258568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Semantic Layer Architecture</a:t>
            </a:r>
            <a:endParaRPr lang="en-US" sz="850"/>
          </a:p>
        </p:txBody>
      </p:sp>
      <p:sp>
        <p:nvSpPr>
          <p:cNvPr id="22" name="Shape 20"/>
          <p:cNvSpPr/>
          <p:nvPr/>
        </p:nvSpPr>
        <p:spPr>
          <a:xfrm>
            <a:off x="6126480" y="2560320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217920" y="256032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Vector Stores &amp; RAG</a:t>
            </a:r>
            <a:endParaRPr lang="en-US" sz="850"/>
          </a:p>
        </p:txBody>
      </p:sp>
      <p:sp>
        <p:nvSpPr>
          <p:cNvPr id="24" name="Shape 22"/>
          <p:cNvSpPr/>
          <p:nvPr/>
        </p:nvSpPr>
        <p:spPr>
          <a:xfrm>
            <a:off x="6126480" y="286207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217920" y="286207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Graph Databases</a:t>
            </a:r>
            <a:endParaRPr lang="en-US" sz="850"/>
          </a:p>
        </p:txBody>
      </p:sp>
      <p:sp>
        <p:nvSpPr>
          <p:cNvPr id="26" name="Shape 24"/>
          <p:cNvSpPr/>
          <p:nvPr/>
        </p:nvSpPr>
        <p:spPr>
          <a:xfrm>
            <a:off x="6126480" y="1371600"/>
            <a:ext cx="2743200" cy="2560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 b="1"/>
          </a:p>
        </p:txBody>
      </p:sp>
      <p:sp>
        <p:nvSpPr>
          <p:cNvPr id="27" name="Text 25"/>
          <p:cNvSpPr/>
          <p:nvPr/>
        </p:nvSpPr>
        <p:spPr>
          <a:xfrm>
            <a:off x="6217920" y="137160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Context Engineering ★</a:t>
            </a:r>
            <a:endParaRPr lang="en-US" sz="850" b="1"/>
          </a:p>
        </p:txBody>
      </p:sp>
      <p:sp>
        <p:nvSpPr>
          <p:cNvPr id="28" name="Shape 26"/>
          <p:cNvSpPr/>
          <p:nvPr/>
        </p:nvSpPr>
        <p:spPr>
          <a:xfrm>
            <a:off x="6126480" y="318211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217920" y="318211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Agentic Retrieval</a:t>
            </a:r>
            <a:endParaRPr lang="en-US" sz="850"/>
          </a:p>
        </p:txBody>
      </p:sp>
      <p:sp>
        <p:nvSpPr>
          <p:cNvPr id="32" name="Text 30"/>
          <p:cNvSpPr/>
          <p:nvPr/>
        </p:nvSpPr>
        <p:spPr>
          <a:xfrm>
            <a:off x="457200" y="379476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IMPACT ON THIS ROLE</a:t>
            </a:r>
            <a:endParaRPr lang="en-US" sz="800"/>
          </a:p>
        </p:txBody>
      </p:sp>
      <p:sp>
        <p:nvSpPr>
          <p:cNvPr id="33" name="Shape 31"/>
          <p:cNvSpPr/>
          <p:nvPr/>
        </p:nvSpPr>
        <p:spPr>
          <a:xfrm>
            <a:off x="457200" y="4023360"/>
            <a:ext cx="841248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457200" y="4096512"/>
            <a:ext cx="8412480" cy="640080"/>
          </a:xfrm>
          <a:prstGeom prst="rect">
            <a:avLst/>
          </a:prstGeom>
          <a:solidFill>
            <a:srgbClr val="F8EE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457200" y="4096512"/>
            <a:ext cx="54864" cy="64008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640080" y="4114800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role IS the frontier. Every major AI failure traces back to insufficient knowledge structure. Most supply-constrained role.</a:t>
            </a:r>
            <a:endParaRPr lang="en-US" sz="900"/>
          </a:p>
        </p:txBody>
      </p:sp>
      <p:sp>
        <p:nvSpPr>
          <p:cNvPr id="37" name="Shape 35"/>
          <p:cNvSpPr/>
          <p:nvPr/>
        </p:nvSpPr>
        <p:spPr>
          <a:xfrm>
            <a:off x="0" y="4800600"/>
            <a:ext cx="9144000" cy="34747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320040" y="4873752"/>
            <a:ext cx="201168" cy="2011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320040" y="4855464"/>
            <a:ext cx="20116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</a:t>
            </a:r>
            <a:endParaRPr lang="en-US" sz="1100"/>
          </a:p>
        </p:txBody>
      </p:sp>
      <p:sp>
        <p:nvSpPr>
          <p:cNvPr id="40" name="Text 38"/>
          <p:cNvSpPr/>
          <p:nvPr/>
        </p:nvSpPr>
        <p:spPr>
          <a:xfrm>
            <a:off x="640080" y="487375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© 2026 Accenture. All rights reserved.</a:t>
            </a:r>
            <a:endParaRPr lang="en-US" sz="700"/>
          </a:p>
        </p:txBody>
      </p:sp>
      <p:sp>
        <p:nvSpPr>
          <p:cNvPr id="41" name="Text 39"/>
          <p:cNvSpPr/>
          <p:nvPr/>
        </p:nvSpPr>
        <p:spPr>
          <a:xfrm>
            <a:off x="6858000" y="487375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700"/>
          </a:p>
        </p:txBody>
      </p:sp>
      <p:sp>
        <p:nvSpPr>
          <p:cNvPr id="42" name="Text 40"/>
          <p:cNvSpPr/>
          <p:nvPr/>
        </p:nvSpPr>
        <p:spPr>
          <a:xfrm>
            <a:off x="8412480" y="4873752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7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5720"/>
            <a:ext cx="9144000" cy="77724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09728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W8</a:t>
            </a:r>
            <a:endParaRPr lang="en-US" sz="1800"/>
          </a:p>
        </p:txBody>
      </p:sp>
      <p:sp>
        <p:nvSpPr>
          <p:cNvPr id="5" name="Text 3"/>
          <p:cNvSpPr/>
          <p:nvPr/>
        </p:nvSpPr>
        <p:spPr>
          <a:xfrm>
            <a:off x="1188720" y="109728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Insights</a:t>
            </a:r>
            <a:endParaRPr lang="en-US" sz="1800"/>
          </a:p>
        </p:txBody>
      </p:sp>
      <p:sp>
        <p:nvSpPr>
          <p:cNvPr id="6" name="Shape 4"/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solidFill>
            <a:srgbClr val="E6DC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 defTabSz="914377"/>
            <a:endParaRPr lang="en-US" kern="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7" name="Text 5"/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AI (BUILD &amp; SCALE)</a:t>
            </a:r>
            <a:endParaRPr lang="en-US" sz="700"/>
          </a:p>
        </p:txBody>
      </p:sp>
      <p:sp>
        <p:nvSpPr>
          <p:cNvPr id="8" name="Text 6"/>
          <p:cNvSpPr/>
          <p:nvPr/>
        </p:nvSpPr>
        <p:spPr>
          <a:xfrm>
            <a:off x="45720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 DESCRIPTION</a:t>
            </a:r>
            <a:endParaRPr lang="en-US" sz="800"/>
          </a:p>
        </p:txBody>
      </p:sp>
      <p:sp>
        <p:nvSpPr>
          <p:cNvPr id="9" name="Shape 7"/>
          <p:cNvSpPr/>
          <p:nvPr/>
        </p:nvSpPr>
        <p:spPr>
          <a:xfrm>
            <a:off x="457200" y="123444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1325880"/>
            <a:ext cx="530352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decision interfaces translating AI insights into human action. Conversational analytics, trust interfaces, AI confidence displays, human override mechanisms. The last mile between AI and action.</a:t>
            </a:r>
            <a:endParaRPr lang="en-US" sz="950"/>
          </a:p>
        </p:txBody>
      </p:sp>
      <p:sp>
        <p:nvSpPr>
          <p:cNvPr id="11" name="Text 9"/>
          <p:cNvSpPr/>
          <p:nvPr/>
        </p:nvSpPr>
        <p:spPr>
          <a:xfrm>
            <a:off x="457200" y="278892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</a:t>
            </a:r>
            <a:endParaRPr lang="en-US" sz="800"/>
          </a:p>
        </p:txBody>
      </p:sp>
      <p:sp>
        <p:nvSpPr>
          <p:cNvPr id="12" name="Shape 10"/>
          <p:cNvSpPr/>
          <p:nvPr/>
        </p:nvSpPr>
        <p:spPr>
          <a:xfrm>
            <a:off x="457200" y="301752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3108960"/>
            <a:ext cx="53035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UX design · Conversational analytics · AI insight narratives · Intelligent alerting · Data literacy · Human-AI interaction design</a:t>
            </a:r>
            <a:endParaRPr lang="en-US" sz="900"/>
          </a:p>
        </p:txBody>
      </p:sp>
      <p:sp>
        <p:nvSpPr>
          <p:cNvPr id="14" name="Text 12"/>
          <p:cNvSpPr/>
          <p:nvPr/>
        </p:nvSpPr>
        <p:spPr>
          <a:xfrm>
            <a:off x="612648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SKILLS</a:t>
            </a:r>
            <a:endParaRPr lang="en-US" sz="800"/>
          </a:p>
        </p:txBody>
      </p:sp>
      <p:sp>
        <p:nvSpPr>
          <p:cNvPr id="15" name="Shape 13"/>
          <p:cNvSpPr/>
          <p:nvPr/>
        </p:nvSpPr>
        <p:spPr>
          <a:xfrm>
            <a:off x="6126480" y="1234440"/>
            <a:ext cx="274320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126480" y="168891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217920" y="168891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UX Design</a:t>
            </a:r>
            <a:endParaRPr lang="en-US" sz="850"/>
          </a:p>
        </p:txBody>
      </p:sp>
      <p:sp>
        <p:nvSpPr>
          <p:cNvPr id="18" name="Shape 16"/>
          <p:cNvSpPr/>
          <p:nvPr/>
        </p:nvSpPr>
        <p:spPr>
          <a:xfrm>
            <a:off x="6126480" y="1990664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217920" y="199066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Conversational Analytics</a:t>
            </a:r>
            <a:endParaRPr lang="en-US" sz="850"/>
          </a:p>
        </p:txBody>
      </p:sp>
      <p:sp>
        <p:nvSpPr>
          <p:cNvPr id="20" name="Shape 18"/>
          <p:cNvSpPr/>
          <p:nvPr/>
        </p:nvSpPr>
        <p:spPr>
          <a:xfrm>
            <a:off x="6126480" y="2292416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217920" y="229241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Insight Narratives</a:t>
            </a:r>
            <a:endParaRPr lang="en-US" sz="850"/>
          </a:p>
        </p:txBody>
      </p:sp>
      <p:sp>
        <p:nvSpPr>
          <p:cNvPr id="22" name="Shape 20"/>
          <p:cNvSpPr/>
          <p:nvPr/>
        </p:nvSpPr>
        <p:spPr>
          <a:xfrm>
            <a:off x="6126480" y="2594168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217920" y="2594168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Visualization</a:t>
            </a:r>
            <a:endParaRPr lang="en-US" sz="850"/>
          </a:p>
        </p:txBody>
      </p:sp>
      <p:sp>
        <p:nvSpPr>
          <p:cNvPr id="24" name="Shape 22"/>
          <p:cNvSpPr/>
          <p:nvPr/>
        </p:nvSpPr>
        <p:spPr>
          <a:xfrm>
            <a:off x="6126480" y="2895920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217920" y="289592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Human-AI Interaction</a:t>
            </a:r>
            <a:endParaRPr lang="en-US" sz="850"/>
          </a:p>
        </p:txBody>
      </p:sp>
      <p:sp>
        <p:nvSpPr>
          <p:cNvPr id="26" name="Shape 24"/>
          <p:cNvSpPr/>
          <p:nvPr/>
        </p:nvSpPr>
        <p:spPr>
          <a:xfrm>
            <a:off x="6126480" y="1387160"/>
            <a:ext cx="2743200" cy="2560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217920" y="138716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 Interface Design ★</a:t>
            </a:r>
            <a:endParaRPr lang="en-US" sz="850"/>
          </a:p>
        </p:txBody>
      </p:sp>
      <p:sp>
        <p:nvSpPr>
          <p:cNvPr id="28" name="Text 26"/>
          <p:cNvSpPr/>
          <p:nvPr/>
        </p:nvSpPr>
        <p:spPr>
          <a:xfrm>
            <a:off x="457200" y="379476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IMPACT ON THIS ROLE</a:t>
            </a:r>
            <a:endParaRPr lang="en-US" sz="800"/>
          </a:p>
        </p:txBody>
      </p:sp>
      <p:sp>
        <p:nvSpPr>
          <p:cNvPr id="29" name="Shape 27"/>
          <p:cNvSpPr/>
          <p:nvPr/>
        </p:nvSpPr>
        <p:spPr>
          <a:xfrm>
            <a:off x="457200" y="4023360"/>
            <a:ext cx="841248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457200" y="4096512"/>
            <a:ext cx="8412480" cy="640080"/>
          </a:xfrm>
          <a:prstGeom prst="rect">
            <a:avLst/>
          </a:prstGeom>
          <a:solidFill>
            <a:srgbClr val="F8EE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457200" y="4096512"/>
            <a:ext cx="54864" cy="64008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640080" y="4114800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Manual dashboard building 80%+ automated. Pivots to designing how humans interact with and trust AI recommendations.</a:t>
            </a:r>
            <a:endParaRPr lang="en-US" sz="900"/>
          </a:p>
        </p:txBody>
      </p:sp>
      <p:sp>
        <p:nvSpPr>
          <p:cNvPr id="33" name="Shape 31"/>
          <p:cNvSpPr/>
          <p:nvPr/>
        </p:nvSpPr>
        <p:spPr>
          <a:xfrm>
            <a:off x="0" y="4800600"/>
            <a:ext cx="9144000" cy="34747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320040" y="4873752"/>
            <a:ext cx="201168" cy="2011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320040" y="4855464"/>
            <a:ext cx="20116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</a:t>
            </a:r>
            <a:endParaRPr lang="en-US" sz="1100"/>
          </a:p>
        </p:txBody>
      </p:sp>
      <p:sp>
        <p:nvSpPr>
          <p:cNvPr id="36" name="Text 34"/>
          <p:cNvSpPr/>
          <p:nvPr/>
        </p:nvSpPr>
        <p:spPr>
          <a:xfrm>
            <a:off x="640080" y="487375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© 2026 Accenture. All rights reserved.</a:t>
            </a:r>
            <a:endParaRPr lang="en-US" sz="700"/>
          </a:p>
        </p:txBody>
      </p:sp>
      <p:sp>
        <p:nvSpPr>
          <p:cNvPr id="37" name="Text 35"/>
          <p:cNvSpPr/>
          <p:nvPr/>
        </p:nvSpPr>
        <p:spPr>
          <a:xfrm>
            <a:off x="6858000" y="487375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700"/>
          </a:p>
        </p:txBody>
      </p:sp>
      <p:sp>
        <p:nvSpPr>
          <p:cNvPr id="38" name="Text 36"/>
          <p:cNvSpPr/>
          <p:nvPr/>
        </p:nvSpPr>
        <p:spPr>
          <a:xfrm>
            <a:off x="8412480" y="4873752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7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5720"/>
            <a:ext cx="9144000" cy="77724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09728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W9</a:t>
            </a:r>
            <a:endParaRPr lang="en-US" sz="1800"/>
          </a:p>
        </p:txBody>
      </p:sp>
      <p:sp>
        <p:nvSpPr>
          <p:cNvPr id="5" name="Text 3"/>
          <p:cNvSpPr/>
          <p:nvPr/>
        </p:nvSpPr>
        <p:spPr>
          <a:xfrm>
            <a:off x="1188720" y="109728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Architecture</a:t>
            </a:r>
            <a:endParaRPr lang="en-US" sz="1800"/>
          </a:p>
        </p:txBody>
      </p:sp>
      <p:sp>
        <p:nvSpPr>
          <p:cNvPr id="6" name="Shape 4"/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solidFill>
            <a:srgbClr val="E6DC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 defTabSz="914377"/>
            <a:endParaRPr lang="en-US" kern="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7" name="Text 5"/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AI (BUILD &amp; SCALE)</a:t>
            </a:r>
            <a:endParaRPr lang="en-US" sz="700"/>
          </a:p>
        </p:txBody>
      </p:sp>
      <p:sp>
        <p:nvSpPr>
          <p:cNvPr id="8" name="Text 6"/>
          <p:cNvSpPr/>
          <p:nvPr/>
        </p:nvSpPr>
        <p:spPr>
          <a:xfrm>
            <a:off x="45720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 DESCRIPTION</a:t>
            </a:r>
            <a:endParaRPr lang="en-US" sz="800"/>
          </a:p>
        </p:txBody>
      </p:sp>
      <p:sp>
        <p:nvSpPr>
          <p:cNvPr id="9" name="Shape 7"/>
          <p:cNvSpPr/>
          <p:nvPr/>
        </p:nvSpPr>
        <p:spPr>
          <a:xfrm>
            <a:off x="457200" y="123444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1325880"/>
            <a:ext cx="530352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Analyze, plan, and define data architecture frameworks including security, reference data, metadata, and master data. Codify industry and functional knowledge into foundational models. Optimize models for business use.</a:t>
            </a:r>
            <a:endParaRPr lang="en-US" sz="950"/>
          </a:p>
        </p:txBody>
      </p:sp>
      <p:sp>
        <p:nvSpPr>
          <p:cNvPr id="11" name="Text 9"/>
          <p:cNvSpPr/>
          <p:nvPr/>
        </p:nvSpPr>
        <p:spPr>
          <a:xfrm>
            <a:off x="457200" y="278892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</a:t>
            </a:r>
            <a:endParaRPr lang="en-US" sz="800"/>
          </a:p>
        </p:txBody>
      </p:sp>
      <p:sp>
        <p:nvSpPr>
          <p:cNvPr id="12" name="Shape 10"/>
          <p:cNvSpPr/>
          <p:nvPr/>
        </p:nvSpPr>
        <p:spPr>
          <a:xfrm>
            <a:off x="457200" y="301752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3108960"/>
            <a:ext cx="53035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architecture frameworks · Security architecture · Reference &amp; master data · Metadata management · Industry data models · Functional knowledge codification</a:t>
            </a:r>
            <a:endParaRPr lang="en-US" sz="900"/>
          </a:p>
        </p:txBody>
      </p:sp>
      <p:sp>
        <p:nvSpPr>
          <p:cNvPr id="14" name="Text 12"/>
          <p:cNvSpPr/>
          <p:nvPr/>
        </p:nvSpPr>
        <p:spPr>
          <a:xfrm>
            <a:off x="612648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SKILLS</a:t>
            </a:r>
            <a:endParaRPr lang="en-US" sz="800"/>
          </a:p>
        </p:txBody>
      </p:sp>
      <p:sp>
        <p:nvSpPr>
          <p:cNvPr id="15" name="Shape 13"/>
          <p:cNvSpPr/>
          <p:nvPr/>
        </p:nvSpPr>
        <p:spPr>
          <a:xfrm>
            <a:off x="6126480" y="1234440"/>
            <a:ext cx="274320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126480" y="1664208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217920" y="1664208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Architecture</a:t>
            </a:r>
            <a:endParaRPr lang="en-US" sz="850"/>
          </a:p>
        </p:txBody>
      </p:sp>
      <p:sp>
        <p:nvSpPr>
          <p:cNvPr id="18" name="Shape 16"/>
          <p:cNvSpPr/>
          <p:nvPr/>
        </p:nvSpPr>
        <p:spPr>
          <a:xfrm>
            <a:off x="6126480" y="1965960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217920" y="196596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Security Design</a:t>
            </a:r>
            <a:endParaRPr lang="en-US" sz="850"/>
          </a:p>
        </p:txBody>
      </p:sp>
      <p:sp>
        <p:nvSpPr>
          <p:cNvPr id="20" name="Shape 18"/>
          <p:cNvSpPr/>
          <p:nvPr/>
        </p:nvSpPr>
        <p:spPr>
          <a:xfrm>
            <a:off x="6126480" y="226771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217920" y="226771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Reference Data</a:t>
            </a:r>
            <a:endParaRPr lang="en-US" sz="850"/>
          </a:p>
        </p:txBody>
      </p:sp>
      <p:sp>
        <p:nvSpPr>
          <p:cNvPr id="22" name="Shape 20"/>
          <p:cNvSpPr/>
          <p:nvPr/>
        </p:nvSpPr>
        <p:spPr>
          <a:xfrm>
            <a:off x="6126480" y="2569464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217920" y="256946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Master Data</a:t>
            </a:r>
            <a:endParaRPr lang="en-US" sz="850"/>
          </a:p>
        </p:txBody>
      </p:sp>
      <p:sp>
        <p:nvSpPr>
          <p:cNvPr id="24" name="Shape 22"/>
          <p:cNvSpPr/>
          <p:nvPr/>
        </p:nvSpPr>
        <p:spPr>
          <a:xfrm>
            <a:off x="6126480" y="2871216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217920" y="287121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Metadata Management</a:t>
            </a:r>
            <a:endParaRPr lang="en-US" sz="850"/>
          </a:p>
        </p:txBody>
      </p:sp>
      <p:sp>
        <p:nvSpPr>
          <p:cNvPr id="26" name="Shape 24"/>
          <p:cNvSpPr/>
          <p:nvPr/>
        </p:nvSpPr>
        <p:spPr>
          <a:xfrm>
            <a:off x="6126480" y="1344168"/>
            <a:ext cx="2743200" cy="2560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217920" y="1344168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Industry Data Models ★</a:t>
            </a:r>
            <a:endParaRPr lang="en-US" sz="850"/>
          </a:p>
        </p:txBody>
      </p:sp>
      <p:sp>
        <p:nvSpPr>
          <p:cNvPr id="28" name="Shape 26"/>
          <p:cNvSpPr/>
          <p:nvPr/>
        </p:nvSpPr>
        <p:spPr>
          <a:xfrm>
            <a:off x="6126480" y="318211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217920" y="318211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Functional Knowledge Modeling</a:t>
            </a:r>
            <a:endParaRPr lang="en-US" sz="850"/>
          </a:p>
        </p:txBody>
      </p:sp>
      <p:sp>
        <p:nvSpPr>
          <p:cNvPr id="30" name="Text 28"/>
          <p:cNvSpPr/>
          <p:nvPr/>
        </p:nvSpPr>
        <p:spPr>
          <a:xfrm>
            <a:off x="457200" y="379476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IMPACT ON THIS ROLE</a:t>
            </a:r>
            <a:endParaRPr lang="en-US" sz="800"/>
          </a:p>
        </p:txBody>
      </p:sp>
      <p:sp>
        <p:nvSpPr>
          <p:cNvPr id="31" name="Shape 29"/>
          <p:cNvSpPr/>
          <p:nvPr/>
        </p:nvSpPr>
        <p:spPr>
          <a:xfrm>
            <a:off x="457200" y="4023360"/>
            <a:ext cx="841248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457200" y="4096512"/>
            <a:ext cx="8412480" cy="640080"/>
          </a:xfrm>
          <a:prstGeom prst="rect">
            <a:avLst/>
          </a:prstGeom>
          <a:solidFill>
            <a:srgbClr val="F8EE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457200" y="4096512"/>
            <a:ext cx="54864" cy="64008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640080" y="4114800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assists with pattern-based architecture generation. Human judgment remains essential for enterprise-specific design decisions and industry context.</a:t>
            </a:r>
            <a:endParaRPr lang="en-US" sz="900"/>
          </a:p>
        </p:txBody>
      </p:sp>
      <p:sp>
        <p:nvSpPr>
          <p:cNvPr id="35" name="Shape 33"/>
          <p:cNvSpPr/>
          <p:nvPr/>
        </p:nvSpPr>
        <p:spPr>
          <a:xfrm>
            <a:off x="0" y="4800600"/>
            <a:ext cx="9144000" cy="34747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320040" y="4873752"/>
            <a:ext cx="201168" cy="2011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320040" y="4855464"/>
            <a:ext cx="20116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</a:t>
            </a:r>
            <a:endParaRPr lang="en-US" sz="1100"/>
          </a:p>
        </p:txBody>
      </p:sp>
      <p:sp>
        <p:nvSpPr>
          <p:cNvPr id="38" name="Text 36"/>
          <p:cNvSpPr/>
          <p:nvPr/>
        </p:nvSpPr>
        <p:spPr>
          <a:xfrm>
            <a:off x="640080" y="487375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© 2026 Accenture. All rights reserved.</a:t>
            </a:r>
            <a:endParaRPr lang="en-US" sz="700"/>
          </a:p>
        </p:txBody>
      </p:sp>
      <p:sp>
        <p:nvSpPr>
          <p:cNvPr id="39" name="Text 37"/>
          <p:cNvSpPr/>
          <p:nvPr/>
        </p:nvSpPr>
        <p:spPr>
          <a:xfrm>
            <a:off x="6858000" y="487375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700"/>
          </a:p>
        </p:txBody>
      </p:sp>
      <p:sp>
        <p:nvSpPr>
          <p:cNvPr id="40" name="Text 38"/>
          <p:cNvSpPr/>
          <p:nvPr/>
        </p:nvSpPr>
        <p:spPr>
          <a:xfrm>
            <a:off x="8412480" y="4873752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7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5720"/>
            <a:ext cx="9144000" cy="68580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09728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Changed — Leadership Working Session</a:t>
            </a:r>
            <a:endParaRPr lang="en-US" sz="1800"/>
          </a:p>
        </p:txBody>
      </p:sp>
      <p:sp>
        <p:nvSpPr>
          <p:cNvPr id="5" name="Text 3"/>
          <p:cNvSpPr/>
          <p:nvPr/>
        </p:nvSpPr>
        <p:spPr>
          <a:xfrm>
            <a:off x="457200" y="475488"/>
            <a:ext cx="45720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POST-SESSION SUMMARY</a:t>
            </a:r>
            <a:endParaRPr lang="en-US" sz="900"/>
          </a:p>
        </p:txBody>
      </p:sp>
      <p:sp>
        <p:nvSpPr>
          <p:cNvPr id="6" name="Shape 4"/>
          <p:cNvSpPr/>
          <p:nvPr/>
        </p:nvSpPr>
        <p:spPr>
          <a:xfrm>
            <a:off x="320040" y="914400"/>
            <a:ext cx="2743200" cy="1737360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320040" y="914400"/>
            <a:ext cx="27432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411480" y="1051560"/>
            <a:ext cx="365760" cy="36576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11480" y="105156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/>
          </a:p>
        </p:txBody>
      </p:sp>
      <p:sp>
        <p:nvSpPr>
          <p:cNvPr id="10" name="Text 8"/>
          <p:cNvSpPr/>
          <p:nvPr/>
        </p:nvSpPr>
        <p:spPr>
          <a:xfrm>
            <a:off x="868680" y="105156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Planning Horizon</a:t>
            </a:r>
            <a:endParaRPr lang="en-US" sz="1100"/>
          </a:p>
        </p:txBody>
      </p:sp>
      <p:sp>
        <p:nvSpPr>
          <p:cNvPr id="11" name="Text 9"/>
          <p:cNvSpPr/>
          <p:nvPr/>
        </p:nvSpPr>
        <p:spPr>
          <a:xfrm>
            <a:off x="429768" y="1554480"/>
            <a:ext cx="246888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18–24 month practical outlook.</a:t>
            </a:r>
            <a:endParaRPr lang="en-US" sz="900"/>
          </a:p>
          <a:p>
            <a:pPr marL="0" indent="0">
              <a:lnSpc>
                <a:spcPct val="130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 evolution, not elimination.</a:t>
            </a:r>
            <a:endParaRPr lang="en-US" sz="900"/>
          </a:p>
        </p:txBody>
      </p:sp>
      <p:sp>
        <p:nvSpPr>
          <p:cNvPr id="12" name="Shape 10"/>
          <p:cNvSpPr/>
          <p:nvPr/>
        </p:nvSpPr>
        <p:spPr>
          <a:xfrm>
            <a:off x="3200400" y="914400"/>
            <a:ext cx="2743200" cy="1737360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200400" y="914400"/>
            <a:ext cx="27432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291840" y="1051560"/>
            <a:ext cx="365760" cy="36576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291840" y="105156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/>
          </a:p>
        </p:txBody>
      </p:sp>
      <p:sp>
        <p:nvSpPr>
          <p:cNvPr id="16" name="Text 14"/>
          <p:cNvSpPr/>
          <p:nvPr/>
        </p:nvSpPr>
        <p:spPr>
          <a:xfrm>
            <a:off x="3749040" y="105156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3-Tier Segmentation</a:t>
            </a:r>
            <a:endParaRPr lang="en-US" sz="1100"/>
          </a:p>
        </p:txBody>
      </p:sp>
      <p:sp>
        <p:nvSpPr>
          <p:cNvPr id="17" name="Text 15"/>
          <p:cNvSpPr/>
          <p:nvPr/>
        </p:nvSpPr>
        <p:spPr>
          <a:xfrm>
            <a:off x="3310128" y="1554480"/>
            <a:ext cx="246888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Strategy &amp; Blueprint →</a:t>
            </a:r>
            <a:endParaRPr lang="en-US" sz="900"/>
          </a:p>
          <a:p>
            <a:pPr marL="0" indent="0">
              <a:lnSpc>
                <a:spcPct val="130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AI → Emerging.</a:t>
            </a:r>
            <a:endParaRPr lang="en-US" sz="900"/>
          </a:p>
        </p:txBody>
      </p:sp>
      <p:sp>
        <p:nvSpPr>
          <p:cNvPr id="18" name="Shape 16"/>
          <p:cNvSpPr/>
          <p:nvPr/>
        </p:nvSpPr>
        <p:spPr>
          <a:xfrm>
            <a:off x="6080760" y="914400"/>
            <a:ext cx="2743200" cy="1737360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080760" y="914400"/>
            <a:ext cx="27432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6172200" y="1051560"/>
            <a:ext cx="365760" cy="36576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172200" y="105156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/>
          </a:p>
        </p:txBody>
      </p:sp>
      <p:sp>
        <p:nvSpPr>
          <p:cNvPr id="22" name="Text 20"/>
          <p:cNvSpPr/>
          <p:nvPr/>
        </p:nvSpPr>
        <p:spPr>
          <a:xfrm>
            <a:off x="6629400" y="105156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Architecture &gt; Strategy</a:t>
            </a:r>
            <a:endParaRPr lang="en-US" sz="1100"/>
          </a:p>
        </p:txBody>
      </p:sp>
      <p:sp>
        <p:nvSpPr>
          <p:cNvPr id="23" name="Text 21"/>
          <p:cNvSpPr/>
          <p:nvPr/>
        </p:nvSpPr>
        <p:spPr>
          <a:xfrm>
            <a:off x="6190488" y="1554480"/>
            <a:ext cx="246888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R2/R3 reframed as architecture-led.</a:t>
            </a:r>
            <a:endParaRPr lang="en-US" sz="900"/>
          </a:p>
          <a:p>
            <a:pPr marL="0" indent="0">
              <a:lnSpc>
                <a:spcPct val="130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Strategy alone is automatable.</a:t>
            </a:r>
            <a:endParaRPr lang="en-US" sz="900"/>
          </a:p>
        </p:txBody>
      </p:sp>
      <p:sp>
        <p:nvSpPr>
          <p:cNvPr id="24" name="Shape 22"/>
          <p:cNvSpPr/>
          <p:nvPr/>
        </p:nvSpPr>
        <p:spPr>
          <a:xfrm>
            <a:off x="320040" y="2834640"/>
            <a:ext cx="2743200" cy="1737360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320040" y="2834640"/>
            <a:ext cx="27432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411480" y="2971800"/>
            <a:ext cx="365760" cy="36576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11480" y="297180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/>
          </a:p>
        </p:txBody>
      </p:sp>
      <p:sp>
        <p:nvSpPr>
          <p:cNvPr id="28" name="Text 26"/>
          <p:cNvSpPr/>
          <p:nvPr/>
        </p:nvSpPr>
        <p:spPr>
          <a:xfrm>
            <a:off x="868680" y="297180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R3 Split → W3 + W14</a:t>
            </a:r>
            <a:endParaRPr lang="en-US" sz="1100"/>
          </a:p>
        </p:txBody>
      </p:sp>
      <p:sp>
        <p:nvSpPr>
          <p:cNvPr id="29" name="Text 27"/>
          <p:cNvSpPr/>
          <p:nvPr/>
        </p:nvSpPr>
        <p:spPr>
          <a:xfrm>
            <a:off x="429768" y="3474720"/>
            <a:ext cx="246888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W3: Workforce strategy (advisory).</a:t>
            </a:r>
            <a:endParaRPr lang="en-US" sz="900"/>
          </a:p>
          <a:p>
            <a:pPr marL="0" indent="0">
              <a:lnSpc>
                <a:spcPct val="130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W14: Change enablement (execution).</a:t>
            </a:r>
            <a:endParaRPr lang="en-US" sz="900"/>
          </a:p>
        </p:txBody>
      </p:sp>
      <p:sp>
        <p:nvSpPr>
          <p:cNvPr id="30" name="Shape 28"/>
          <p:cNvSpPr/>
          <p:nvPr/>
        </p:nvSpPr>
        <p:spPr>
          <a:xfrm>
            <a:off x="3200400" y="2834640"/>
            <a:ext cx="2743200" cy="1737360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3200400" y="2834640"/>
            <a:ext cx="27432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3291840" y="2971800"/>
            <a:ext cx="365760" cy="36576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3291840" y="297180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/>
          </a:p>
        </p:txBody>
      </p:sp>
      <p:sp>
        <p:nvSpPr>
          <p:cNvPr id="34" name="Text 32"/>
          <p:cNvSpPr/>
          <p:nvPr/>
        </p:nvSpPr>
        <p:spPr>
          <a:xfrm>
            <a:off x="3749040" y="297180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W-Numbering</a:t>
            </a:r>
            <a:endParaRPr lang="en-US" sz="1100"/>
          </a:p>
        </p:txBody>
      </p:sp>
      <p:sp>
        <p:nvSpPr>
          <p:cNvPr id="35" name="Text 33"/>
          <p:cNvSpPr/>
          <p:nvPr/>
        </p:nvSpPr>
        <p:spPr>
          <a:xfrm>
            <a:off x="3310128" y="3474720"/>
            <a:ext cx="246888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roles renumbered W1–W20</a:t>
            </a:r>
            <a:endParaRPr lang="en-US" sz="900"/>
          </a:p>
          <a:p>
            <a:pPr marL="0" indent="0">
              <a:lnSpc>
                <a:spcPct val="130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Work-centric framing.</a:t>
            </a:r>
            <a:endParaRPr lang="en-US" sz="900"/>
          </a:p>
        </p:txBody>
      </p:sp>
      <p:sp>
        <p:nvSpPr>
          <p:cNvPr id="36" name="Shape 34"/>
          <p:cNvSpPr/>
          <p:nvPr/>
        </p:nvSpPr>
        <p:spPr>
          <a:xfrm>
            <a:off x="6080760" y="2834640"/>
            <a:ext cx="2743200" cy="1737360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6080760" y="2834640"/>
            <a:ext cx="27432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6172200" y="2971800"/>
            <a:ext cx="365760" cy="36576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6172200" y="297180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400"/>
          </a:p>
        </p:txBody>
      </p:sp>
      <p:sp>
        <p:nvSpPr>
          <p:cNvPr id="40" name="Text 38"/>
          <p:cNvSpPr/>
          <p:nvPr/>
        </p:nvSpPr>
        <p:spPr>
          <a:xfrm>
            <a:off x="6629400" y="297180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ECDL/FDE = Overlays</a:t>
            </a:r>
            <a:endParaRPr lang="en-US" sz="1100"/>
          </a:p>
        </p:txBody>
      </p:sp>
      <p:sp>
        <p:nvSpPr>
          <p:cNvPr id="41" name="Text 39"/>
          <p:cNvSpPr/>
          <p:nvPr/>
        </p:nvSpPr>
        <p:spPr>
          <a:xfrm>
            <a:off x="6190488" y="3474720"/>
            <a:ext cx="246888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Staffing constructs, not job families.</a:t>
            </a:r>
            <a:endParaRPr lang="en-US" sz="900"/>
          </a:p>
          <a:p>
            <a:pPr marL="0" indent="0">
              <a:lnSpc>
                <a:spcPct val="130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Craft identity retained.</a:t>
            </a:r>
            <a:endParaRPr lang="en-US" sz="900"/>
          </a:p>
        </p:txBody>
      </p:sp>
      <p:sp>
        <p:nvSpPr>
          <p:cNvPr id="42" name="Shape 40"/>
          <p:cNvSpPr/>
          <p:nvPr/>
        </p:nvSpPr>
        <p:spPr>
          <a:xfrm>
            <a:off x="0" y="4800600"/>
            <a:ext cx="9144000" cy="34747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3" name="Shape 41"/>
          <p:cNvSpPr/>
          <p:nvPr/>
        </p:nvSpPr>
        <p:spPr>
          <a:xfrm>
            <a:off x="320040" y="4873752"/>
            <a:ext cx="201168" cy="2011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320040" y="4855464"/>
            <a:ext cx="20116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</a:t>
            </a:r>
            <a:endParaRPr lang="en-US" sz="1100"/>
          </a:p>
        </p:txBody>
      </p:sp>
      <p:sp>
        <p:nvSpPr>
          <p:cNvPr id="45" name="Text 43"/>
          <p:cNvSpPr/>
          <p:nvPr/>
        </p:nvSpPr>
        <p:spPr>
          <a:xfrm>
            <a:off x="640080" y="487375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© 2026 Accenture. All rights reserved.</a:t>
            </a:r>
            <a:endParaRPr lang="en-US" sz="700"/>
          </a:p>
        </p:txBody>
      </p:sp>
      <p:sp>
        <p:nvSpPr>
          <p:cNvPr id="46" name="Text 44"/>
          <p:cNvSpPr/>
          <p:nvPr/>
        </p:nvSpPr>
        <p:spPr>
          <a:xfrm>
            <a:off x="6858000" y="487375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700"/>
          </a:p>
        </p:txBody>
      </p:sp>
      <p:sp>
        <p:nvSpPr>
          <p:cNvPr id="47" name="Text 45"/>
          <p:cNvSpPr/>
          <p:nvPr/>
        </p:nvSpPr>
        <p:spPr>
          <a:xfrm>
            <a:off x="8412480" y="4873752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7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5720"/>
            <a:ext cx="9144000" cy="77724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09728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W10</a:t>
            </a:r>
            <a:endParaRPr lang="en-US" sz="1800"/>
          </a:p>
        </p:txBody>
      </p:sp>
      <p:sp>
        <p:nvSpPr>
          <p:cNvPr id="5" name="Text 3"/>
          <p:cNvSpPr/>
          <p:nvPr/>
        </p:nvSpPr>
        <p:spPr>
          <a:xfrm>
            <a:off x="1188720" y="109728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Enterprise AI Architecture</a:t>
            </a:r>
            <a:endParaRPr lang="en-US" sz="1800"/>
          </a:p>
        </p:txBody>
      </p:sp>
      <p:sp>
        <p:nvSpPr>
          <p:cNvPr id="6" name="Shape 4"/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solidFill>
            <a:srgbClr val="E6DC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 defTabSz="914377"/>
            <a:endParaRPr lang="en-US" kern="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7" name="Text 5"/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AI (BUILD &amp; SCALE)</a:t>
            </a:r>
            <a:endParaRPr lang="en-US" sz="700"/>
          </a:p>
        </p:txBody>
      </p:sp>
      <p:sp>
        <p:nvSpPr>
          <p:cNvPr id="8" name="Text 6"/>
          <p:cNvSpPr/>
          <p:nvPr/>
        </p:nvSpPr>
        <p:spPr>
          <a:xfrm>
            <a:off x="45720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 DESCRIPTION</a:t>
            </a:r>
            <a:endParaRPr lang="en-US" sz="800"/>
          </a:p>
        </p:txBody>
      </p:sp>
      <p:sp>
        <p:nvSpPr>
          <p:cNvPr id="9" name="Shape 7"/>
          <p:cNvSpPr/>
          <p:nvPr/>
        </p:nvSpPr>
        <p:spPr>
          <a:xfrm>
            <a:off x="457200" y="123444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1325880"/>
            <a:ext cx="530352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Architect full-stack AI infrastructure — foundation model selection, multi-model orchestration, sovereign AI deployment, agentic platform design, AI FinOps. Navigate the exploding complexity of the AI stack.</a:t>
            </a:r>
            <a:endParaRPr lang="en-US" sz="950"/>
          </a:p>
        </p:txBody>
      </p:sp>
      <p:sp>
        <p:nvSpPr>
          <p:cNvPr id="11" name="Text 9"/>
          <p:cNvSpPr/>
          <p:nvPr/>
        </p:nvSpPr>
        <p:spPr>
          <a:xfrm>
            <a:off x="457200" y="278892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</a:t>
            </a:r>
            <a:endParaRPr lang="en-US" sz="800"/>
          </a:p>
        </p:txBody>
      </p:sp>
      <p:sp>
        <p:nvSpPr>
          <p:cNvPr id="12" name="Shape 10"/>
          <p:cNvSpPr/>
          <p:nvPr/>
        </p:nvSpPr>
        <p:spPr>
          <a:xfrm>
            <a:off x="457200" y="301752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3108960"/>
            <a:ext cx="53035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Multi-model orchestration · Sovereign AI infrastructure · Agentic platform design · AI FinOps · MLOps/LLMOps · AI evaluation infrastructure · Edge &amp; on-prem deployment</a:t>
            </a:r>
            <a:endParaRPr lang="en-US" sz="900"/>
          </a:p>
        </p:txBody>
      </p:sp>
      <p:sp>
        <p:nvSpPr>
          <p:cNvPr id="14" name="Text 12"/>
          <p:cNvSpPr/>
          <p:nvPr/>
        </p:nvSpPr>
        <p:spPr>
          <a:xfrm>
            <a:off x="612648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SKILLS</a:t>
            </a:r>
            <a:endParaRPr lang="en-US" sz="800"/>
          </a:p>
        </p:txBody>
      </p:sp>
      <p:sp>
        <p:nvSpPr>
          <p:cNvPr id="15" name="Shape 13"/>
          <p:cNvSpPr/>
          <p:nvPr/>
        </p:nvSpPr>
        <p:spPr>
          <a:xfrm>
            <a:off x="6126480" y="1234440"/>
            <a:ext cx="274320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126480" y="1659636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217920" y="165963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Architecture</a:t>
            </a:r>
            <a:endParaRPr lang="en-US" sz="850"/>
          </a:p>
        </p:txBody>
      </p:sp>
      <p:sp>
        <p:nvSpPr>
          <p:cNvPr id="18" name="Shape 16"/>
          <p:cNvSpPr/>
          <p:nvPr/>
        </p:nvSpPr>
        <p:spPr>
          <a:xfrm>
            <a:off x="6126480" y="1353312"/>
            <a:ext cx="2743200" cy="2560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217920" y="135331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Multi-model Orchestration ★</a:t>
            </a:r>
            <a:endParaRPr lang="en-US" sz="850"/>
          </a:p>
        </p:txBody>
      </p:sp>
      <p:sp>
        <p:nvSpPr>
          <p:cNvPr id="20" name="Shape 18"/>
          <p:cNvSpPr/>
          <p:nvPr/>
        </p:nvSpPr>
        <p:spPr>
          <a:xfrm>
            <a:off x="6126480" y="1975104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217920" y="197510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LLM Platforms</a:t>
            </a:r>
            <a:endParaRPr lang="en-US" sz="850"/>
          </a:p>
        </p:txBody>
      </p:sp>
      <p:sp>
        <p:nvSpPr>
          <p:cNvPr id="22" name="Shape 20"/>
          <p:cNvSpPr/>
          <p:nvPr/>
        </p:nvSpPr>
        <p:spPr>
          <a:xfrm>
            <a:off x="6126480" y="2276856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217920" y="227685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FinOps</a:t>
            </a:r>
            <a:endParaRPr lang="en-US" sz="850"/>
          </a:p>
        </p:txBody>
      </p:sp>
      <p:sp>
        <p:nvSpPr>
          <p:cNvPr id="24" name="Shape 22"/>
          <p:cNvSpPr/>
          <p:nvPr/>
        </p:nvSpPr>
        <p:spPr>
          <a:xfrm>
            <a:off x="6126480" y="2578608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217920" y="2578608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Sovereign AI Infrastructure</a:t>
            </a:r>
            <a:endParaRPr lang="en-US" sz="850"/>
          </a:p>
        </p:txBody>
      </p:sp>
      <p:sp>
        <p:nvSpPr>
          <p:cNvPr id="26" name="Shape 24"/>
          <p:cNvSpPr/>
          <p:nvPr/>
        </p:nvSpPr>
        <p:spPr>
          <a:xfrm>
            <a:off x="6126480" y="2880360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217920" y="288036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 Framework Design</a:t>
            </a:r>
            <a:endParaRPr lang="en-US" sz="850"/>
          </a:p>
        </p:txBody>
      </p:sp>
      <p:sp>
        <p:nvSpPr>
          <p:cNvPr id="28" name="Shape 26"/>
          <p:cNvSpPr/>
          <p:nvPr/>
        </p:nvSpPr>
        <p:spPr>
          <a:xfrm>
            <a:off x="6126480" y="318211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217920" y="318211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Evaluation Infrastructure</a:t>
            </a:r>
            <a:endParaRPr lang="en-US" sz="850"/>
          </a:p>
        </p:txBody>
      </p:sp>
      <p:sp>
        <p:nvSpPr>
          <p:cNvPr id="30" name="Text 28"/>
          <p:cNvSpPr/>
          <p:nvPr/>
        </p:nvSpPr>
        <p:spPr>
          <a:xfrm>
            <a:off x="457200" y="379476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IMPACT ON THIS ROLE</a:t>
            </a:r>
            <a:endParaRPr lang="en-US" sz="800"/>
          </a:p>
        </p:txBody>
      </p:sp>
      <p:sp>
        <p:nvSpPr>
          <p:cNvPr id="31" name="Shape 29"/>
          <p:cNvSpPr/>
          <p:nvPr/>
        </p:nvSpPr>
        <p:spPr>
          <a:xfrm>
            <a:off x="457200" y="4023360"/>
            <a:ext cx="841248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457200" y="4096512"/>
            <a:ext cx="8412480" cy="640080"/>
          </a:xfrm>
          <a:prstGeom prst="rect">
            <a:avLst/>
          </a:prstGeom>
          <a:solidFill>
            <a:srgbClr val="F8EE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457200" y="4096512"/>
            <a:ext cx="54864" cy="64008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640080" y="4114800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stack is 10x more complex. Standard provisioning automated but architectural judgment for this complexity is irreplaceable.</a:t>
            </a:r>
            <a:endParaRPr lang="en-US" sz="900"/>
          </a:p>
        </p:txBody>
      </p:sp>
      <p:sp>
        <p:nvSpPr>
          <p:cNvPr id="35" name="Shape 33"/>
          <p:cNvSpPr/>
          <p:nvPr/>
        </p:nvSpPr>
        <p:spPr>
          <a:xfrm>
            <a:off x="0" y="4800600"/>
            <a:ext cx="9144000" cy="34747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320040" y="4873752"/>
            <a:ext cx="201168" cy="2011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320040" y="4855464"/>
            <a:ext cx="20116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</a:t>
            </a:r>
            <a:endParaRPr lang="en-US" sz="1100"/>
          </a:p>
        </p:txBody>
      </p:sp>
      <p:sp>
        <p:nvSpPr>
          <p:cNvPr id="38" name="Text 36"/>
          <p:cNvSpPr/>
          <p:nvPr/>
        </p:nvSpPr>
        <p:spPr>
          <a:xfrm>
            <a:off x="640080" y="487375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© 2026 Accenture. All rights reserved.</a:t>
            </a:r>
            <a:endParaRPr lang="en-US" sz="700"/>
          </a:p>
        </p:txBody>
      </p:sp>
      <p:sp>
        <p:nvSpPr>
          <p:cNvPr id="39" name="Text 37"/>
          <p:cNvSpPr/>
          <p:nvPr/>
        </p:nvSpPr>
        <p:spPr>
          <a:xfrm>
            <a:off x="6858000" y="487375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700"/>
          </a:p>
        </p:txBody>
      </p:sp>
      <p:sp>
        <p:nvSpPr>
          <p:cNvPr id="40" name="Text 38"/>
          <p:cNvSpPr/>
          <p:nvPr/>
        </p:nvSpPr>
        <p:spPr>
          <a:xfrm>
            <a:off x="8412480" y="4873752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</a:t>
            </a:r>
            <a:endParaRPr lang="en-US" sz="7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5720"/>
            <a:ext cx="9144000" cy="77724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09728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W11</a:t>
            </a:r>
            <a:endParaRPr lang="en-US" sz="1800"/>
          </a:p>
        </p:txBody>
      </p:sp>
      <p:sp>
        <p:nvSpPr>
          <p:cNvPr id="5" name="Text 3"/>
          <p:cNvSpPr/>
          <p:nvPr/>
        </p:nvSpPr>
        <p:spPr>
          <a:xfrm>
            <a:off x="1188720" y="109728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Infrastructure Architecture</a:t>
            </a:r>
            <a:endParaRPr lang="en-US" sz="1800"/>
          </a:p>
        </p:txBody>
      </p:sp>
      <p:sp>
        <p:nvSpPr>
          <p:cNvPr id="6" name="Shape 4"/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solidFill>
            <a:srgbClr val="E6DC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 defTabSz="914377"/>
            <a:endParaRPr lang="en-US" kern="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7" name="Text 5"/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AI (BUILD &amp; SCALE)</a:t>
            </a:r>
            <a:endParaRPr lang="en-US" sz="700"/>
          </a:p>
        </p:txBody>
      </p:sp>
      <p:sp>
        <p:nvSpPr>
          <p:cNvPr id="8" name="Text 6"/>
          <p:cNvSpPr/>
          <p:nvPr/>
        </p:nvSpPr>
        <p:spPr>
          <a:xfrm>
            <a:off x="45720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 DESCRIPTION</a:t>
            </a:r>
            <a:endParaRPr lang="en-US" sz="800"/>
          </a:p>
        </p:txBody>
      </p:sp>
      <p:sp>
        <p:nvSpPr>
          <p:cNvPr id="9" name="Shape 7"/>
          <p:cNvSpPr/>
          <p:nvPr/>
        </p:nvSpPr>
        <p:spPr>
          <a:xfrm>
            <a:off x="457200" y="123444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1325880"/>
            <a:ext cx="530352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Architect and build custom AI infrastructure/hardware solutions. Data centers, chips, racks, cooling, client decisions on physical AI workloads. Optimize performance, power consumption, cost and scalability.</a:t>
            </a:r>
            <a:endParaRPr lang="en-US" sz="950"/>
          </a:p>
        </p:txBody>
      </p:sp>
      <p:sp>
        <p:nvSpPr>
          <p:cNvPr id="11" name="Text 9"/>
          <p:cNvSpPr/>
          <p:nvPr/>
        </p:nvSpPr>
        <p:spPr>
          <a:xfrm>
            <a:off x="457200" y="278892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</a:t>
            </a:r>
            <a:endParaRPr lang="en-US" sz="800"/>
          </a:p>
        </p:txBody>
      </p:sp>
      <p:sp>
        <p:nvSpPr>
          <p:cNvPr id="12" name="Shape 10"/>
          <p:cNvSpPr/>
          <p:nvPr/>
        </p:nvSpPr>
        <p:spPr>
          <a:xfrm>
            <a:off x="457200" y="301752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3108960"/>
            <a:ext cx="53035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data centers · GPU/TPU infrastructure · Cooling &amp; power design · Physical AI workload design · On-prem AI deployment · Vendor evaluation · Full stack integration</a:t>
            </a:r>
            <a:endParaRPr lang="en-US" sz="900"/>
          </a:p>
        </p:txBody>
      </p:sp>
      <p:sp>
        <p:nvSpPr>
          <p:cNvPr id="14" name="Text 12"/>
          <p:cNvSpPr/>
          <p:nvPr/>
        </p:nvSpPr>
        <p:spPr>
          <a:xfrm>
            <a:off x="612648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SKILLS</a:t>
            </a:r>
            <a:endParaRPr lang="en-US" sz="800"/>
          </a:p>
        </p:txBody>
      </p:sp>
      <p:sp>
        <p:nvSpPr>
          <p:cNvPr id="15" name="Shape 13"/>
          <p:cNvSpPr/>
          <p:nvPr/>
        </p:nvSpPr>
        <p:spPr>
          <a:xfrm>
            <a:off x="6126480" y="1234440"/>
            <a:ext cx="274320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126480" y="1371600"/>
            <a:ext cx="2743200" cy="2560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217920" y="137160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5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Infrastructure ★</a:t>
            </a:r>
            <a:endParaRPr lang="en-US" sz="850" b="1"/>
          </a:p>
        </p:txBody>
      </p:sp>
      <p:sp>
        <p:nvSpPr>
          <p:cNvPr id="18" name="Shape 16"/>
          <p:cNvSpPr/>
          <p:nvPr/>
        </p:nvSpPr>
        <p:spPr>
          <a:xfrm>
            <a:off x="6126480" y="167335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217920" y="167335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Center Design</a:t>
            </a:r>
            <a:endParaRPr lang="en-US" sz="850"/>
          </a:p>
        </p:txBody>
      </p:sp>
      <p:sp>
        <p:nvSpPr>
          <p:cNvPr id="20" name="Shape 18"/>
          <p:cNvSpPr/>
          <p:nvPr/>
        </p:nvSpPr>
        <p:spPr>
          <a:xfrm>
            <a:off x="6126480" y="1975104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217920" y="197510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GPU/TPU Architecture</a:t>
            </a:r>
            <a:endParaRPr lang="en-US" sz="850"/>
          </a:p>
        </p:txBody>
      </p:sp>
      <p:sp>
        <p:nvSpPr>
          <p:cNvPr id="22" name="Shape 20"/>
          <p:cNvSpPr/>
          <p:nvPr/>
        </p:nvSpPr>
        <p:spPr>
          <a:xfrm>
            <a:off x="6126480" y="2276856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217920" y="227685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 &amp; Cooling</a:t>
            </a:r>
            <a:endParaRPr lang="en-US" sz="850"/>
          </a:p>
        </p:txBody>
      </p:sp>
      <p:sp>
        <p:nvSpPr>
          <p:cNvPr id="24" name="Shape 22"/>
          <p:cNvSpPr/>
          <p:nvPr/>
        </p:nvSpPr>
        <p:spPr>
          <a:xfrm>
            <a:off x="6126480" y="2578608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217920" y="2578608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Physical AI Workloads</a:t>
            </a:r>
            <a:endParaRPr lang="en-US" sz="850"/>
          </a:p>
        </p:txBody>
      </p:sp>
      <p:sp>
        <p:nvSpPr>
          <p:cNvPr id="26" name="Shape 24"/>
          <p:cNvSpPr/>
          <p:nvPr/>
        </p:nvSpPr>
        <p:spPr>
          <a:xfrm>
            <a:off x="6126480" y="2880360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217920" y="288036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Vendor Evaluation</a:t>
            </a:r>
            <a:endParaRPr lang="en-US" sz="850"/>
          </a:p>
        </p:txBody>
      </p:sp>
      <p:sp>
        <p:nvSpPr>
          <p:cNvPr id="28" name="Shape 26"/>
          <p:cNvSpPr/>
          <p:nvPr/>
        </p:nvSpPr>
        <p:spPr>
          <a:xfrm>
            <a:off x="6126480" y="318211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217920" y="318211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Stack Integration</a:t>
            </a:r>
            <a:endParaRPr lang="en-US" sz="850"/>
          </a:p>
        </p:txBody>
      </p:sp>
      <p:sp>
        <p:nvSpPr>
          <p:cNvPr id="30" name="Text 28"/>
          <p:cNvSpPr/>
          <p:nvPr/>
        </p:nvSpPr>
        <p:spPr>
          <a:xfrm>
            <a:off x="457200" y="379476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IMPACT ON THIS ROLE</a:t>
            </a:r>
            <a:endParaRPr lang="en-US" sz="800"/>
          </a:p>
        </p:txBody>
      </p:sp>
      <p:sp>
        <p:nvSpPr>
          <p:cNvPr id="31" name="Shape 29"/>
          <p:cNvSpPr/>
          <p:nvPr/>
        </p:nvSpPr>
        <p:spPr>
          <a:xfrm>
            <a:off x="457200" y="4023360"/>
            <a:ext cx="841248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457200" y="4096512"/>
            <a:ext cx="8412480" cy="640080"/>
          </a:xfrm>
          <a:prstGeom prst="rect">
            <a:avLst/>
          </a:prstGeom>
          <a:solidFill>
            <a:srgbClr val="F8EE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457200" y="4096512"/>
            <a:ext cx="54864" cy="64008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640080" y="4114800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Physical infrastructure decisions are inherently durable. As AI workloads grow, infrastructure becomes strategic.</a:t>
            </a:r>
            <a:endParaRPr lang="en-US" sz="900"/>
          </a:p>
        </p:txBody>
      </p:sp>
      <p:sp>
        <p:nvSpPr>
          <p:cNvPr id="35" name="Shape 33"/>
          <p:cNvSpPr/>
          <p:nvPr/>
        </p:nvSpPr>
        <p:spPr>
          <a:xfrm>
            <a:off x="0" y="4800600"/>
            <a:ext cx="9144000" cy="34747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320040" y="4873752"/>
            <a:ext cx="201168" cy="2011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320040" y="4855464"/>
            <a:ext cx="20116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</a:t>
            </a:r>
            <a:endParaRPr lang="en-US" sz="1100"/>
          </a:p>
        </p:txBody>
      </p:sp>
      <p:sp>
        <p:nvSpPr>
          <p:cNvPr id="38" name="Text 36"/>
          <p:cNvSpPr/>
          <p:nvPr/>
        </p:nvSpPr>
        <p:spPr>
          <a:xfrm>
            <a:off x="640080" y="487375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© 2026 Accenture. All rights reserved.</a:t>
            </a:r>
            <a:endParaRPr lang="en-US" sz="700"/>
          </a:p>
        </p:txBody>
      </p:sp>
      <p:sp>
        <p:nvSpPr>
          <p:cNvPr id="39" name="Text 37"/>
          <p:cNvSpPr/>
          <p:nvPr/>
        </p:nvSpPr>
        <p:spPr>
          <a:xfrm>
            <a:off x="6858000" y="487375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700"/>
          </a:p>
        </p:txBody>
      </p:sp>
      <p:sp>
        <p:nvSpPr>
          <p:cNvPr id="40" name="Text 38"/>
          <p:cNvSpPr/>
          <p:nvPr/>
        </p:nvSpPr>
        <p:spPr>
          <a:xfrm>
            <a:off x="8412480" y="4873752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lang="en-US" sz="7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5720"/>
            <a:ext cx="9144000" cy="77724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09728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W12</a:t>
            </a:r>
            <a:endParaRPr lang="en-US" sz="1800"/>
          </a:p>
        </p:txBody>
      </p:sp>
      <p:sp>
        <p:nvSpPr>
          <p:cNvPr id="5" name="Text 3"/>
          <p:cNvSpPr/>
          <p:nvPr/>
        </p:nvSpPr>
        <p:spPr>
          <a:xfrm>
            <a:off x="1188720" y="109728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AI/ML Computational Science</a:t>
            </a:r>
            <a:endParaRPr lang="en-US" sz="1800"/>
          </a:p>
        </p:txBody>
      </p:sp>
      <p:sp>
        <p:nvSpPr>
          <p:cNvPr id="6" name="Shape 4"/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solidFill>
            <a:srgbClr val="E6DC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 defTabSz="914377"/>
            <a:endParaRPr lang="en-US" kern="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7" name="Text 5"/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AI (BUILD &amp; SCALE)</a:t>
            </a:r>
            <a:endParaRPr lang="en-US" sz="700"/>
          </a:p>
        </p:txBody>
      </p:sp>
      <p:sp>
        <p:nvSpPr>
          <p:cNvPr id="8" name="Text 6"/>
          <p:cNvSpPr/>
          <p:nvPr/>
        </p:nvSpPr>
        <p:spPr>
          <a:xfrm>
            <a:off x="45720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 DESCRIPTION</a:t>
            </a:r>
            <a:endParaRPr lang="en-US" sz="800"/>
          </a:p>
        </p:txBody>
      </p:sp>
      <p:sp>
        <p:nvSpPr>
          <p:cNvPr id="9" name="Shape 7"/>
          <p:cNvSpPr/>
          <p:nvPr/>
        </p:nvSpPr>
        <p:spPr>
          <a:xfrm>
            <a:off x="457200" y="123444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1325880"/>
            <a:ext cx="530352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Formulate real-world problems into practical, efficient, and scalable AI and Machine Learning solutions. Design, experiment, and develop advanced Artificial Intelligence (AI) and Machine Learning (ML) systems.</a:t>
            </a:r>
            <a:endParaRPr lang="en-US" sz="950"/>
          </a:p>
        </p:txBody>
      </p:sp>
      <p:sp>
        <p:nvSpPr>
          <p:cNvPr id="11" name="Text 9"/>
          <p:cNvSpPr/>
          <p:nvPr/>
        </p:nvSpPr>
        <p:spPr>
          <a:xfrm>
            <a:off x="457200" y="278892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</a:t>
            </a:r>
            <a:endParaRPr lang="en-US" sz="800"/>
          </a:p>
        </p:txBody>
      </p:sp>
      <p:sp>
        <p:nvSpPr>
          <p:cNvPr id="12" name="Shape 10"/>
          <p:cNvSpPr/>
          <p:nvPr/>
        </p:nvSpPr>
        <p:spPr>
          <a:xfrm>
            <a:off x="457200" y="301752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3108960"/>
            <a:ext cx="53035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AI/ML algorithm design · Model development &amp; experimentation · Advanced ML systems · Multi-modal models · Foundation model evaluation · Applied AI research · Benchmarking</a:t>
            </a:r>
            <a:endParaRPr lang="en-US" sz="900"/>
          </a:p>
        </p:txBody>
      </p:sp>
      <p:sp>
        <p:nvSpPr>
          <p:cNvPr id="14" name="Text 12"/>
          <p:cNvSpPr/>
          <p:nvPr/>
        </p:nvSpPr>
        <p:spPr>
          <a:xfrm>
            <a:off x="612648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SKILLS</a:t>
            </a:r>
            <a:endParaRPr lang="en-US" sz="800"/>
          </a:p>
        </p:txBody>
      </p:sp>
      <p:sp>
        <p:nvSpPr>
          <p:cNvPr id="15" name="Shape 13"/>
          <p:cNvSpPr/>
          <p:nvPr/>
        </p:nvSpPr>
        <p:spPr>
          <a:xfrm>
            <a:off x="6126480" y="1234440"/>
            <a:ext cx="274320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126480" y="1680210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217920" y="168021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 Learning</a:t>
            </a:r>
            <a:endParaRPr lang="en-US" sz="850"/>
          </a:p>
        </p:txBody>
      </p:sp>
      <p:sp>
        <p:nvSpPr>
          <p:cNvPr id="18" name="Shape 16"/>
          <p:cNvSpPr/>
          <p:nvPr/>
        </p:nvSpPr>
        <p:spPr>
          <a:xfrm>
            <a:off x="6126480" y="198196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217920" y="198196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ML Research</a:t>
            </a:r>
            <a:endParaRPr lang="en-US" sz="850"/>
          </a:p>
        </p:txBody>
      </p:sp>
      <p:sp>
        <p:nvSpPr>
          <p:cNvPr id="20" name="Shape 18"/>
          <p:cNvSpPr/>
          <p:nvPr/>
        </p:nvSpPr>
        <p:spPr>
          <a:xfrm>
            <a:off x="6126480" y="1385316"/>
            <a:ext cx="2743200" cy="2560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217920" y="138531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5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Multi-modal Models ★</a:t>
            </a:r>
            <a:endParaRPr lang="en-US" sz="850" b="1"/>
          </a:p>
        </p:txBody>
      </p:sp>
      <p:sp>
        <p:nvSpPr>
          <p:cNvPr id="22" name="Shape 20"/>
          <p:cNvSpPr/>
          <p:nvPr/>
        </p:nvSpPr>
        <p:spPr>
          <a:xfrm>
            <a:off x="6126480" y="2276856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217920" y="227685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Algorithm Development</a:t>
            </a:r>
            <a:endParaRPr lang="en-US" sz="850"/>
          </a:p>
        </p:txBody>
      </p:sp>
      <p:sp>
        <p:nvSpPr>
          <p:cNvPr id="24" name="Shape 22"/>
          <p:cNvSpPr/>
          <p:nvPr/>
        </p:nvSpPr>
        <p:spPr>
          <a:xfrm>
            <a:off x="6126480" y="2578608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217920" y="2578608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 Benchmarking</a:t>
            </a:r>
            <a:endParaRPr lang="en-US" sz="850"/>
          </a:p>
        </p:txBody>
      </p:sp>
      <p:sp>
        <p:nvSpPr>
          <p:cNvPr id="26" name="Shape 24"/>
          <p:cNvSpPr/>
          <p:nvPr/>
        </p:nvSpPr>
        <p:spPr>
          <a:xfrm>
            <a:off x="6126480" y="2880360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217920" y="288036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Foundation Model Evaluation</a:t>
            </a:r>
            <a:endParaRPr lang="en-US" sz="850"/>
          </a:p>
        </p:txBody>
      </p:sp>
      <p:sp>
        <p:nvSpPr>
          <p:cNvPr id="28" name="Shape 26"/>
          <p:cNvSpPr/>
          <p:nvPr/>
        </p:nvSpPr>
        <p:spPr>
          <a:xfrm>
            <a:off x="6126480" y="318211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217920" y="318211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Experimentation</a:t>
            </a:r>
            <a:endParaRPr lang="en-US" sz="850"/>
          </a:p>
        </p:txBody>
      </p:sp>
      <p:sp>
        <p:nvSpPr>
          <p:cNvPr id="31" name="Text 29"/>
          <p:cNvSpPr/>
          <p:nvPr/>
        </p:nvSpPr>
        <p:spPr>
          <a:xfrm>
            <a:off x="6217920" y="168478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850"/>
          </a:p>
        </p:txBody>
      </p:sp>
      <p:sp>
        <p:nvSpPr>
          <p:cNvPr id="33" name="Text 31"/>
          <p:cNvSpPr/>
          <p:nvPr/>
        </p:nvSpPr>
        <p:spPr>
          <a:xfrm>
            <a:off x="6217920" y="198653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850"/>
          </a:p>
        </p:txBody>
      </p:sp>
      <p:sp>
        <p:nvSpPr>
          <p:cNvPr id="34" name="Text 32"/>
          <p:cNvSpPr/>
          <p:nvPr/>
        </p:nvSpPr>
        <p:spPr>
          <a:xfrm>
            <a:off x="457200" y="379476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IMPACT ON THIS ROLE</a:t>
            </a:r>
            <a:endParaRPr lang="en-US" sz="800"/>
          </a:p>
        </p:txBody>
      </p:sp>
      <p:sp>
        <p:nvSpPr>
          <p:cNvPr id="35" name="Shape 33"/>
          <p:cNvSpPr/>
          <p:nvPr/>
        </p:nvSpPr>
        <p:spPr>
          <a:xfrm>
            <a:off x="457200" y="4023360"/>
            <a:ext cx="841248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457200" y="4096512"/>
            <a:ext cx="8412480" cy="640080"/>
          </a:xfrm>
          <a:prstGeom prst="rect">
            <a:avLst/>
          </a:prstGeom>
          <a:solidFill>
            <a:srgbClr val="F8EE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457200" y="4096512"/>
            <a:ext cx="54864" cy="64008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640080" y="4114800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Routine training automated. Frontier work — novel architectures, multi-modal models — is more valuable than ever. Research-to-practice translation is key.</a:t>
            </a:r>
            <a:endParaRPr lang="en-US" sz="900"/>
          </a:p>
        </p:txBody>
      </p:sp>
      <p:sp>
        <p:nvSpPr>
          <p:cNvPr id="39" name="Shape 37"/>
          <p:cNvSpPr/>
          <p:nvPr/>
        </p:nvSpPr>
        <p:spPr>
          <a:xfrm>
            <a:off x="0" y="4800600"/>
            <a:ext cx="9144000" cy="34747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320040" y="4873752"/>
            <a:ext cx="201168" cy="2011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320040" y="4855464"/>
            <a:ext cx="20116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</a:t>
            </a:r>
            <a:endParaRPr lang="en-US" sz="1100"/>
          </a:p>
        </p:txBody>
      </p:sp>
      <p:sp>
        <p:nvSpPr>
          <p:cNvPr id="42" name="Text 40"/>
          <p:cNvSpPr/>
          <p:nvPr/>
        </p:nvSpPr>
        <p:spPr>
          <a:xfrm>
            <a:off x="640080" y="487375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© 2026 Accenture. All rights reserved.</a:t>
            </a:r>
            <a:endParaRPr lang="en-US" sz="700"/>
          </a:p>
        </p:txBody>
      </p:sp>
      <p:sp>
        <p:nvSpPr>
          <p:cNvPr id="43" name="Text 41"/>
          <p:cNvSpPr/>
          <p:nvPr/>
        </p:nvSpPr>
        <p:spPr>
          <a:xfrm>
            <a:off x="6858000" y="487375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700"/>
          </a:p>
        </p:txBody>
      </p:sp>
      <p:sp>
        <p:nvSpPr>
          <p:cNvPr id="44" name="Text 42"/>
          <p:cNvSpPr/>
          <p:nvPr/>
        </p:nvSpPr>
        <p:spPr>
          <a:xfrm>
            <a:off x="8412480" y="4873752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</a:t>
            </a:r>
            <a:endParaRPr lang="en-US" sz="7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5720"/>
            <a:ext cx="9144000" cy="77724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09728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W13</a:t>
            </a:r>
            <a:endParaRPr lang="en-US" sz="1800"/>
          </a:p>
        </p:txBody>
      </p:sp>
      <p:sp>
        <p:nvSpPr>
          <p:cNvPr id="5" name="Text 3"/>
          <p:cNvSpPr/>
          <p:nvPr/>
        </p:nvSpPr>
        <p:spPr>
          <a:xfrm>
            <a:off x="1188720" y="109728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MLOps Engineering</a:t>
            </a:r>
            <a:endParaRPr lang="en-US" sz="1800"/>
          </a:p>
        </p:txBody>
      </p:sp>
      <p:sp>
        <p:nvSpPr>
          <p:cNvPr id="6" name="Shape 4"/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solidFill>
            <a:srgbClr val="E6DC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 defTabSz="914377"/>
            <a:endParaRPr lang="en-US" kern="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7" name="Text 5"/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AI (BUILD &amp; SCALE)</a:t>
            </a:r>
            <a:endParaRPr lang="en-US" sz="700"/>
          </a:p>
        </p:txBody>
      </p:sp>
      <p:sp>
        <p:nvSpPr>
          <p:cNvPr id="8" name="Text 6"/>
          <p:cNvSpPr/>
          <p:nvPr/>
        </p:nvSpPr>
        <p:spPr>
          <a:xfrm>
            <a:off x="45720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 DESCRIPTION</a:t>
            </a:r>
            <a:endParaRPr lang="en-US" sz="800"/>
          </a:p>
        </p:txBody>
      </p:sp>
      <p:sp>
        <p:nvSpPr>
          <p:cNvPr id="9" name="Shape 7"/>
          <p:cNvSpPr/>
          <p:nvPr/>
        </p:nvSpPr>
        <p:spPr>
          <a:xfrm>
            <a:off x="457200" y="123444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1325880"/>
            <a:ext cx="530352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 the full ML lifecycle. Fine-tune foundation models, develop novel architectures, build MLOps infrastructure for continuous training, deployment, monitoring, and retraining at enterprise scale. GPU orchestration and AI FinOps.</a:t>
            </a:r>
            <a:endParaRPr lang="en-US" sz="950"/>
          </a:p>
        </p:txBody>
      </p:sp>
      <p:sp>
        <p:nvSpPr>
          <p:cNvPr id="11" name="Text 9"/>
          <p:cNvSpPr/>
          <p:nvPr/>
        </p:nvSpPr>
        <p:spPr>
          <a:xfrm>
            <a:off x="457200" y="278892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</a:t>
            </a:r>
            <a:endParaRPr lang="en-US" sz="800"/>
          </a:p>
        </p:txBody>
      </p:sp>
      <p:sp>
        <p:nvSpPr>
          <p:cNvPr id="12" name="Shape 10"/>
          <p:cNvSpPr/>
          <p:nvPr/>
        </p:nvSpPr>
        <p:spPr>
          <a:xfrm>
            <a:off x="457200" y="301752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3108960"/>
            <a:ext cx="53035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Foundation model fine-tuning · MLOps pipeline design &amp; automation · Model monitoring &amp; drift detection · Continuous training/deployment · GPU orchestration · LLM fine-tuning · AI FinOps</a:t>
            </a:r>
            <a:endParaRPr lang="en-US" sz="900"/>
          </a:p>
        </p:txBody>
      </p:sp>
      <p:sp>
        <p:nvSpPr>
          <p:cNvPr id="14" name="Text 12"/>
          <p:cNvSpPr/>
          <p:nvPr/>
        </p:nvSpPr>
        <p:spPr>
          <a:xfrm>
            <a:off x="612648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SKILLS</a:t>
            </a:r>
            <a:endParaRPr lang="en-US" sz="800"/>
          </a:p>
        </p:txBody>
      </p:sp>
      <p:sp>
        <p:nvSpPr>
          <p:cNvPr id="15" name="Shape 13"/>
          <p:cNvSpPr/>
          <p:nvPr/>
        </p:nvSpPr>
        <p:spPr>
          <a:xfrm>
            <a:off x="6126480" y="1234440"/>
            <a:ext cx="274320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126480" y="1371600"/>
            <a:ext cx="2743200" cy="2560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217920" y="137160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LLM Fine-tuning ★</a:t>
            </a:r>
            <a:endParaRPr lang="en-US" sz="850" b="1"/>
          </a:p>
        </p:txBody>
      </p:sp>
      <p:sp>
        <p:nvSpPr>
          <p:cNvPr id="18" name="Shape 16"/>
          <p:cNvSpPr/>
          <p:nvPr/>
        </p:nvSpPr>
        <p:spPr>
          <a:xfrm>
            <a:off x="6126480" y="167335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217920" y="167335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MLOps CI/CD</a:t>
            </a:r>
            <a:endParaRPr lang="en-US" sz="850"/>
          </a:p>
        </p:txBody>
      </p:sp>
      <p:sp>
        <p:nvSpPr>
          <p:cNvPr id="20" name="Shape 18"/>
          <p:cNvSpPr/>
          <p:nvPr/>
        </p:nvSpPr>
        <p:spPr>
          <a:xfrm>
            <a:off x="6126480" y="1975104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217920" y="197510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 Monitoring</a:t>
            </a:r>
            <a:endParaRPr lang="en-US" sz="850"/>
          </a:p>
        </p:txBody>
      </p:sp>
      <p:sp>
        <p:nvSpPr>
          <p:cNvPr id="22" name="Shape 20"/>
          <p:cNvSpPr/>
          <p:nvPr/>
        </p:nvSpPr>
        <p:spPr>
          <a:xfrm>
            <a:off x="6126480" y="2276856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217920" y="227685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Training Infrastructure</a:t>
            </a:r>
            <a:endParaRPr lang="en-US" sz="850"/>
          </a:p>
        </p:txBody>
      </p:sp>
      <p:sp>
        <p:nvSpPr>
          <p:cNvPr id="24" name="Shape 22"/>
          <p:cNvSpPr/>
          <p:nvPr/>
        </p:nvSpPr>
        <p:spPr>
          <a:xfrm>
            <a:off x="6126480" y="2578608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217920" y="2578608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GPU Orchestration</a:t>
            </a:r>
            <a:endParaRPr lang="en-US" sz="850"/>
          </a:p>
        </p:txBody>
      </p:sp>
      <p:sp>
        <p:nvSpPr>
          <p:cNvPr id="26" name="Shape 24"/>
          <p:cNvSpPr/>
          <p:nvPr/>
        </p:nvSpPr>
        <p:spPr>
          <a:xfrm>
            <a:off x="6126480" y="2880360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217920" y="288036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Evaluation Methodology</a:t>
            </a:r>
            <a:endParaRPr lang="en-US" sz="850"/>
          </a:p>
        </p:txBody>
      </p:sp>
      <p:sp>
        <p:nvSpPr>
          <p:cNvPr id="28" name="Shape 26"/>
          <p:cNvSpPr/>
          <p:nvPr/>
        </p:nvSpPr>
        <p:spPr>
          <a:xfrm>
            <a:off x="6126480" y="318211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217920" y="318211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FinOps</a:t>
            </a:r>
            <a:endParaRPr lang="en-US" sz="850"/>
          </a:p>
        </p:txBody>
      </p:sp>
      <p:sp>
        <p:nvSpPr>
          <p:cNvPr id="30" name="Text 28"/>
          <p:cNvSpPr/>
          <p:nvPr/>
        </p:nvSpPr>
        <p:spPr>
          <a:xfrm>
            <a:off x="457200" y="379476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IMPACT ON THIS ROLE</a:t>
            </a:r>
            <a:endParaRPr lang="en-US" sz="800"/>
          </a:p>
        </p:txBody>
      </p:sp>
      <p:sp>
        <p:nvSpPr>
          <p:cNvPr id="31" name="Shape 29"/>
          <p:cNvSpPr/>
          <p:nvPr/>
        </p:nvSpPr>
        <p:spPr>
          <a:xfrm>
            <a:off x="457200" y="4023360"/>
            <a:ext cx="841248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457200" y="4096512"/>
            <a:ext cx="8412480" cy="640080"/>
          </a:xfrm>
          <a:prstGeom prst="rect">
            <a:avLst/>
          </a:prstGeom>
          <a:solidFill>
            <a:srgbClr val="F8EE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457200" y="4096512"/>
            <a:ext cx="54864" cy="64008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640080" y="4114800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MLOps is the bottleneck determining whether AI investments deliver production value. Full lifecycle ownership from research to production.</a:t>
            </a:r>
            <a:endParaRPr lang="en-US" sz="900"/>
          </a:p>
        </p:txBody>
      </p:sp>
      <p:sp>
        <p:nvSpPr>
          <p:cNvPr id="35" name="Shape 33"/>
          <p:cNvSpPr/>
          <p:nvPr/>
        </p:nvSpPr>
        <p:spPr>
          <a:xfrm>
            <a:off x="0" y="4800600"/>
            <a:ext cx="9144000" cy="34747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320040" y="4873752"/>
            <a:ext cx="201168" cy="2011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320040" y="4855464"/>
            <a:ext cx="20116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</a:t>
            </a:r>
            <a:endParaRPr lang="en-US" sz="1100"/>
          </a:p>
        </p:txBody>
      </p:sp>
      <p:sp>
        <p:nvSpPr>
          <p:cNvPr id="38" name="Text 36"/>
          <p:cNvSpPr/>
          <p:nvPr/>
        </p:nvSpPr>
        <p:spPr>
          <a:xfrm>
            <a:off x="640080" y="487375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© 2026 Accenture. All rights reserved.</a:t>
            </a:r>
            <a:endParaRPr lang="en-US" sz="700"/>
          </a:p>
        </p:txBody>
      </p:sp>
      <p:sp>
        <p:nvSpPr>
          <p:cNvPr id="39" name="Text 37"/>
          <p:cNvSpPr/>
          <p:nvPr/>
        </p:nvSpPr>
        <p:spPr>
          <a:xfrm>
            <a:off x="6858000" y="487375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700"/>
          </a:p>
        </p:txBody>
      </p:sp>
      <p:sp>
        <p:nvSpPr>
          <p:cNvPr id="40" name="Text 38"/>
          <p:cNvSpPr/>
          <p:nvPr/>
        </p:nvSpPr>
        <p:spPr>
          <a:xfrm>
            <a:off x="8412480" y="4873752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</a:t>
            </a:r>
            <a:endParaRPr lang="en-US" sz="7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5720"/>
            <a:ext cx="9144000" cy="77724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09728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W14</a:t>
            </a:r>
            <a:endParaRPr lang="en-US" sz="1800"/>
          </a:p>
        </p:txBody>
      </p:sp>
      <p:sp>
        <p:nvSpPr>
          <p:cNvPr id="5" name="Text 3"/>
          <p:cNvSpPr/>
          <p:nvPr/>
        </p:nvSpPr>
        <p:spPr>
          <a:xfrm>
            <a:off x="1188720" y="109728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Stack AI Development</a:t>
            </a:r>
            <a:endParaRPr lang="en-US" sz="1800"/>
          </a:p>
        </p:txBody>
      </p:sp>
      <p:sp>
        <p:nvSpPr>
          <p:cNvPr id="6" name="Shape 4"/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solidFill>
            <a:srgbClr val="E6DC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 defTabSz="914377"/>
            <a:endParaRPr lang="en-US" kern="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7" name="Text 5"/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AI (BUILD &amp; SCALE)</a:t>
            </a:r>
            <a:endParaRPr lang="en-US" sz="700"/>
          </a:p>
        </p:txBody>
      </p:sp>
      <p:sp>
        <p:nvSpPr>
          <p:cNvPr id="8" name="Text 6"/>
          <p:cNvSpPr/>
          <p:nvPr/>
        </p:nvSpPr>
        <p:spPr>
          <a:xfrm>
            <a:off x="45720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 DESCRIPTION</a:t>
            </a:r>
            <a:endParaRPr lang="en-US" sz="800"/>
          </a:p>
        </p:txBody>
      </p:sp>
      <p:sp>
        <p:nvSpPr>
          <p:cNvPr id="9" name="Shape 7"/>
          <p:cNvSpPr/>
          <p:nvPr/>
        </p:nvSpPr>
        <p:spPr>
          <a:xfrm>
            <a:off x="457200" y="123444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1325880"/>
            <a:ext cx="530352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production AI-powered applications integrating foundation models, agents, and traditional software. AI-native software engineering. Agentic app patterns, prompt/context engineering. Titanium Engineer / RDE model.</a:t>
            </a:r>
            <a:endParaRPr lang="en-US" sz="950"/>
          </a:p>
        </p:txBody>
      </p:sp>
      <p:sp>
        <p:nvSpPr>
          <p:cNvPr id="11" name="Text 9"/>
          <p:cNvSpPr/>
          <p:nvPr/>
        </p:nvSpPr>
        <p:spPr>
          <a:xfrm>
            <a:off x="457200" y="278892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</a:t>
            </a:r>
            <a:endParaRPr lang="en-US" sz="800"/>
          </a:p>
        </p:txBody>
      </p:sp>
      <p:sp>
        <p:nvSpPr>
          <p:cNvPr id="12" name="Shape 10"/>
          <p:cNvSpPr/>
          <p:nvPr/>
        </p:nvSpPr>
        <p:spPr>
          <a:xfrm>
            <a:off x="457200" y="301752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3108960"/>
            <a:ext cx="53035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AI-native app development · Agentic app patterns · Multi-agent orchestration · Prompt &amp; context engineering · AI integration · Titanium Engineer / RDE delivery</a:t>
            </a:r>
            <a:endParaRPr lang="en-US" sz="900"/>
          </a:p>
        </p:txBody>
      </p:sp>
      <p:sp>
        <p:nvSpPr>
          <p:cNvPr id="14" name="Text 12"/>
          <p:cNvSpPr/>
          <p:nvPr/>
        </p:nvSpPr>
        <p:spPr>
          <a:xfrm>
            <a:off x="612648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SKILLS</a:t>
            </a:r>
            <a:endParaRPr lang="en-US" sz="800"/>
          </a:p>
        </p:txBody>
      </p:sp>
      <p:sp>
        <p:nvSpPr>
          <p:cNvPr id="15" name="Shape 13"/>
          <p:cNvSpPr/>
          <p:nvPr/>
        </p:nvSpPr>
        <p:spPr>
          <a:xfrm>
            <a:off x="6126480" y="1234440"/>
            <a:ext cx="274320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126480" y="1371600"/>
            <a:ext cx="2743200" cy="2560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217920" y="137160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5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Stack Development </a:t>
            </a: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50"/>
          </a:p>
        </p:txBody>
      </p:sp>
      <p:sp>
        <p:nvSpPr>
          <p:cNvPr id="18" name="Shape 16"/>
          <p:cNvSpPr/>
          <p:nvPr/>
        </p:nvSpPr>
        <p:spPr>
          <a:xfrm>
            <a:off x="6126480" y="167335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217920" y="167335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Agentic App Patterns</a:t>
            </a:r>
            <a:endParaRPr lang="en-US" sz="850"/>
          </a:p>
        </p:txBody>
      </p:sp>
      <p:sp>
        <p:nvSpPr>
          <p:cNvPr id="20" name="Shape 18"/>
          <p:cNvSpPr/>
          <p:nvPr/>
        </p:nvSpPr>
        <p:spPr>
          <a:xfrm>
            <a:off x="6126480" y="1975104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217920" y="197510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Prompt &amp; Context Engineering</a:t>
            </a:r>
            <a:endParaRPr lang="en-US" sz="850"/>
          </a:p>
        </p:txBody>
      </p:sp>
      <p:sp>
        <p:nvSpPr>
          <p:cNvPr id="22" name="Shape 20"/>
          <p:cNvSpPr/>
          <p:nvPr/>
        </p:nvSpPr>
        <p:spPr>
          <a:xfrm>
            <a:off x="6126480" y="2276856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217920" y="227685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LLM Integration</a:t>
            </a:r>
            <a:endParaRPr lang="en-US" sz="850"/>
          </a:p>
        </p:txBody>
      </p:sp>
      <p:sp>
        <p:nvSpPr>
          <p:cNvPr id="24" name="Shape 22"/>
          <p:cNvSpPr/>
          <p:nvPr/>
        </p:nvSpPr>
        <p:spPr>
          <a:xfrm>
            <a:off x="6126480" y="2578608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217920" y="2578608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Product Build</a:t>
            </a:r>
            <a:endParaRPr lang="en-US" sz="850"/>
          </a:p>
        </p:txBody>
      </p:sp>
      <p:sp>
        <p:nvSpPr>
          <p:cNvPr id="26" name="Shape 24"/>
          <p:cNvSpPr/>
          <p:nvPr/>
        </p:nvSpPr>
        <p:spPr>
          <a:xfrm>
            <a:off x="6126480" y="2880360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217920" y="288036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Multi-agent Orchestration</a:t>
            </a:r>
            <a:endParaRPr lang="en-US" sz="850"/>
          </a:p>
        </p:txBody>
      </p:sp>
      <p:sp>
        <p:nvSpPr>
          <p:cNvPr id="28" name="Text 26"/>
          <p:cNvSpPr/>
          <p:nvPr/>
        </p:nvSpPr>
        <p:spPr>
          <a:xfrm>
            <a:off x="457200" y="379476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IMPACT ON THIS ROLE</a:t>
            </a:r>
            <a:endParaRPr lang="en-US" sz="800"/>
          </a:p>
        </p:txBody>
      </p:sp>
      <p:sp>
        <p:nvSpPr>
          <p:cNvPr id="29" name="Shape 27"/>
          <p:cNvSpPr/>
          <p:nvPr/>
        </p:nvSpPr>
        <p:spPr>
          <a:xfrm>
            <a:off x="457200" y="4023360"/>
            <a:ext cx="841248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457200" y="4096512"/>
            <a:ext cx="8412480" cy="640080"/>
          </a:xfrm>
          <a:prstGeom prst="rect">
            <a:avLst/>
          </a:prstGeom>
          <a:solidFill>
            <a:srgbClr val="F8EE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457200" y="4096512"/>
            <a:ext cx="54864" cy="64008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640080" y="4114800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coding assistants write 50-70% of routine code. Builds 10x faster, focusing on novel agentic patterns.</a:t>
            </a:r>
            <a:endParaRPr lang="en-US" sz="900"/>
          </a:p>
        </p:txBody>
      </p:sp>
      <p:sp>
        <p:nvSpPr>
          <p:cNvPr id="33" name="Shape 31"/>
          <p:cNvSpPr/>
          <p:nvPr/>
        </p:nvSpPr>
        <p:spPr>
          <a:xfrm>
            <a:off x="0" y="4800600"/>
            <a:ext cx="9144000" cy="34747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320040" y="4873752"/>
            <a:ext cx="201168" cy="2011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320040" y="4855464"/>
            <a:ext cx="20116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</a:t>
            </a:r>
            <a:endParaRPr lang="en-US" sz="1100"/>
          </a:p>
        </p:txBody>
      </p:sp>
      <p:sp>
        <p:nvSpPr>
          <p:cNvPr id="36" name="Text 34"/>
          <p:cNvSpPr/>
          <p:nvPr/>
        </p:nvSpPr>
        <p:spPr>
          <a:xfrm>
            <a:off x="640080" y="487375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© 2026 Accenture. All rights reserved.</a:t>
            </a:r>
            <a:endParaRPr lang="en-US" sz="700"/>
          </a:p>
        </p:txBody>
      </p:sp>
      <p:sp>
        <p:nvSpPr>
          <p:cNvPr id="37" name="Text 35"/>
          <p:cNvSpPr/>
          <p:nvPr/>
        </p:nvSpPr>
        <p:spPr>
          <a:xfrm>
            <a:off x="6858000" y="487375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700"/>
          </a:p>
        </p:txBody>
      </p:sp>
      <p:sp>
        <p:nvSpPr>
          <p:cNvPr id="38" name="Text 36"/>
          <p:cNvSpPr/>
          <p:nvPr/>
        </p:nvSpPr>
        <p:spPr>
          <a:xfrm>
            <a:off x="8412480" y="4873752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</a:t>
            </a:r>
            <a:endParaRPr lang="en-US" sz="7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5720"/>
            <a:ext cx="9144000" cy="77724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09728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W15</a:t>
            </a:r>
            <a:endParaRPr lang="en-US" sz="1800"/>
          </a:p>
        </p:txBody>
      </p:sp>
      <p:sp>
        <p:nvSpPr>
          <p:cNvPr id="5" name="Text 3"/>
          <p:cNvSpPr/>
          <p:nvPr/>
        </p:nvSpPr>
        <p:spPr>
          <a:xfrm>
            <a:off x="1188720" y="109728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Security Engineering</a:t>
            </a:r>
            <a:endParaRPr lang="en-US" sz="1800"/>
          </a:p>
        </p:txBody>
      </p:sp>
      <p:sp>
        <p:nvSpPr>
          <p:cNvPr id="8" name="Text 6"/>
          <p:cNvSpPr/>
          <p:nvPr/>
        </p:nvSpPr>
        <p:spPr>
          <a:xfrm>
            <a:off x="45720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 DESCRIPTION</a:t>
            </a:r>
            <a:endParaRPr lang="en-US" sz="800"/>
          </a:p>
        </p:txBody>
      </p:sp>
      <p:sp>
        <p:nvSpPr>
          <p:cNvPr id="9" name="Shape 7"/>
          <p:cNvSpPr/>
          <p:nvPr/>
        </p:nvSpPr>
        <p:spPr>
          <a:xfrm>
            <a:off x="457200" y="123444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1325880"/>
            <a:ext cx="530352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Protect enterprise AI systems from prompt injection, jailbreaking, data exfiltration, training data poisoning, and adversarial attacks. Red-team agentic systems. Design security architectures for AI pipelines.</a:t>
            </a:r>
            <a:endParaRPr lang="en-US" sz="950"/>
          </a:p>
        </p:txBody>
      </p:sp>
      <p:sp>
        <p:nvSpPr>
          <p:cNvPr id="11" name="Text 9"/>
          <p:cNvSpPr/>
          <p:nvPr/>
        </p:nvSpPr>
        <p:spPr>
          <a:xfrm>
            <a:off x="457200" y="278892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</a:t>
            </a:r>
            <a:endParaRPr lang="en-US" sz="800"/>
          </a:p>
        </p:txBody>
      </p:sp>
      <p:sp>
        <p:nvSpPr>
          <p:cNvPr id="12" name="Shape 10"/>
          <p:cNvSpPr/>
          <p:nvPr/>
        </p:nvSpPr>
        <p:spPr>
          <a:xfrm>
            <a:off x="457200" y="301752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3108960"/>
            <a:ext cx="53035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LLM security · AI red-teaming · Agent containment · Model supply chain security · AI-powered threat detection · Zero-trust for AI · Training data poisoning defense</a:t>
            </a:r>
            <a:endParaRPr lang="en-US" sz="900"/>
          </a:p>
        </p:txBody>
      </p:sp>
      <p:sp>
        <p:nvSpPr>
          <p:cNvPr id="14" name="Text 12"/>
          <p:cNvSpPr/>
          <p:nvPr/>
        </p:nvSpPr>
        <p:spPr>
          <a:xfrm>
            <a:off x="612648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SKILLS</a:t>
            </a:r>
            <a:endParaRPr lang="en-US" sz="800"/>
          </a:p>
        </p:txBody>
      </p:sp>
      <p:sp>
        <p:nvSpPr>
          <p:cNvPr id="15" name="Shape 13"/>
          <p:cNvSpPr/>
          <p:nvPr/>
        </p:nvSpPr>
        <p:spPr>
          <a:xfrm>
            <a:off x="6126480" y="1234440"/>
            <a:ext cx="274320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126480" y="1371600"/>
            <a:ext cx="2743200" cy="2560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217920" y="137160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5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Security ★</a:t>
            </a:r>
            <a:endParaRPr lang="en-US" sz="850" b="1"/>
          </a:p>
        </p:txBody>
      </p:sp>
      <p:sp>
        <p:nvSpPr>
          <p:cNvPr id="18" name="Shape 16"/>
          <p:cNvSpPr/>
          <p:nvPr/>
        </p:nvSpPr>
        <p:spPr>
          <a:xfrm>
            <a:off x="6126480" y="167335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217920" y="167335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LLM Red Teaming</a:t>
            </a:r>
            <a:endParaRPr lang="en-US" sz="850"/>
          </a:p>
        </p:txBody>
      </p:sp>
      <p:sp>
        <p:nvSpPr>
          <p:cNvPr id="20" name="Shape 18"/>
          <p:cNvSpPr/>
          <p:nvPr/>
        </p:nvSpPr>
        <p:spPr>
          <a:xfrm>
            <a:off x="6126480" y="1975104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217920" y="197510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Prompt Injection Defense</a:t>
            </a:r>
            <a:endParaRPr lang="en-US" sz="850"/>
          </a:p>
        </p:txBody>
      </p:sp>
      <p:sp>
        <p:nvSpPr>
          <p:cNvPr id="22" name="Shape 20"/>
          <p:cNvSpPr/>
          <p:nvPr/>
        </p:nvSpPr>
        <p:spPr>
          <a:xfrm>
            <a:off x="6126480" y="2276856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217920" y="227685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 Containment</a:t>
            </a:r>
            <a:endParaRPr lang="en-US" sz="850"/>
          </a:p>
        </p:txBody>
      </p:sp>
      <p:sp>
        <p:nvSpPr>
          <p:cNvPr id="24" name="Shape 22"/>
          <p:cNvSpPr/>
          <p:nvPr/>
        </p:nvSpPr>
        <p:spPr>
          <a:xfrm>
            <a:off x="6126480" y="2578608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217920" y="2578608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 Supply Chain Security</a:t>
            </a:r>
            <a:endParaRPr lang="en-US" sz="850"/>
          </a:p>
        </p:txBody>
      </p:sp>
      <p:sp>
        <p:nvSpPr>
          <p:cNvPr id="26" name="Text 24"/>
          <p:cNvSpPr/>
          <p:nvPr/>
        </p:nvSpPr>
        <p:spPr>
          <a:xfrm>
            <a:off x="457200" y="379476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IMPACT ON THIS ROLE</a:t>
            </a:r>
            <a:endParaRPr lang="en-US" sz="800"/>
          </a:p>
        </p:txBody>
      </p:sp>
      <p:sp>
        <p:nvSpPr>
          <p:cNvPr id="27" name="Shape 25"/>
          <p:cNvSpPr/>
          <p:nvPr/>
        </p:nvSpPr>
        <p:spPr>
          <a:xfrm>
            <a:off x="457200" y="4023360"/>
            <a:ext cx="841248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457200" y="4096512"/>
            <a:ext cx="8412480" cy="640080"/>
          </a:xfrm>
          <a:prstGeom prst="rect">
            <a:avLst/>
          </a:prstGeom>
          <a:solidFill>
            <a:srgbClr val="F8EE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457200" y="4096512"/>
            <a:ext cx="54864" cy="64008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640080" y="4114800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Prompt injection is the SQL injection of the AI era. Every enterprise deploying agents needs dedicated AI security.</a:t>
            </a:r>
            <a:endParaRPr lang="en-US" sz="900"/>
          </a:p>
        </p:txBody>
      </p:sp>
      <p:sp>
        <p:nvSpPr>
          <p:cNvPr id="31" name="Shape 29"/>
          <p:cNvSpPr/>
          <p:nvPr/>
        </p:nvSpPr>
        <p:spPr>
          <a:xfrm>
            <a:off x="0" y="4800600"/>
            <a:ext cx="9144000" cy="34747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320040" y="4873752"/>
            <a:ext cx="201168" cy="2011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320040" y="4855464"/>
            <a:ext cx="20116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</a:t>
            </a:r>
            <a:endParaRPr lang="en-US" sz="1100"/>
          </a:p>
        </p:txBody>
      </p:sp>
      <p:sp>
        <p:nvSpPr>
          <p:cNvPr id="34" name="Text 32"/>
          <p:cNvSpPr/>
          <p:nvPr/>
        </p:nvSpPr>
        <p:spPr>
          <a:xfrm>
            <a:off x="640080" y="487375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© 2026 Accenture. All rights reserved.</a:t>
            </a:r>
            <a:endParaRPr lang="en-US" sz="700"/>
          </a:p>
        </p:txBody>
      </p:sp>
      <p:sp>
        <p:nvSpPr>
          <p:cNvPr id="35" name="Text 33"/>
          <p:cNvSpPr/>
          <p:nvPr/>
        </p:nvSpPr>
        <p:spPr>
          <a:xfrm>
            <a:off x="6858000" y="487375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700"/>
          </a:p>
        </p:txBody>
      </p:sp>
      <p:sp>
        <p:nvSpPr>
          <p:cNvPr id="36" name="Text 34"/>
          <p:cNvSpPr/>
          <p:nvPr/>
        </p:nvSpPr>
        <p:spPr>
          <a:xfrm>
            <a:off x="8412480" y="4873752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</a:t>
            </a:r>
            <a:endParaRPr lang="en-US" sz="70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5FF099FD-4BC6-C829-AE69-492FB4F074D2}"/>
              </a:ext>
            </a:extLst>
          </p:cNvPr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solidFill>
            <a:srgbClr val="E6DC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 defTabSz="914377"/>
            <a:endParaRPr lang="en-US" kern="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34020A3D-B269-9BCE-EB35-9B9AB3B123D9}"/>
              </a:ext>
            </a:extLst>
          </p:cNvPr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AI (BUILD &amp; SCALE)</a:t>
            </a:r>
            <a:endParaRPr lang="en-US" sz="7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5720"/>
            <a:ext cx="9144000" cy="77724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09728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W16</a:t>
            </a:r>
            <a:endParaRPr lang="en-US" sz="1800"/>
          </a:p>
        </p:txBody>
      </p:sp>
      <p:sp>
        <p:nvSpPr>
          <p:cNvPr id="5" name="Text 3"/>
          <p:cNvSpPr/>
          <p:nvPr/>
        </p:nvSpPr>
        <p:spPr>
          <a:xfrm>
            <a:off x="1188720" y="109728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Change Enablement</a:t>
            </a:r>
            <a:endParaRPr lang="en-US" sz="1800"/>
          </a:p>
        </p:txBody>
      </p:sp>
      <p:sp>
        <p:nvSpPr>
          <p:cNvPr id="8" name="Text 6"/>
          <p:cNvSpPr/>
          <p:nvPr/>
        </p:nvSpPr>
        <p:spPr>
          <a:xfrm>
            <a:off x="45720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 DESCRIPTION</a:t>
            </a:r>
            <a:endParaRPr lang="en-US" sz="800"/>
          </a:p>
        </p:txBody>
      </p:sp>
      <p:sp>
        <p:nvSpPr>
          <p:cNvPr id="9" name="Shape 7"/>
          <p:cNvSpPr/>
          <p:nvPr/>
        </p:nvSpPr>
        <p:spPr>
          <a:xfrm>
            <a:off x="457200" y="123444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1325880"/>
            <a:ext cx="530352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Operationalize AI solutions for clients: human-machine working models, training, adoption, behavioral enablement. AI-literate, solution-aware — not traditional change management. Works alongside delivery teams.</a:t>
            </a:r>
            <a:endParaRPr lang="en-US" sz="950"/>
          </a:p>
        </p:txBody>
      </p:sp>
      <p:sp>
        <p:nvSpPr>
          <p:cNvPr id="11" name="Text 9"/>
          <p:cNvSpPr/>
          <p:nvPr/>
        </p:nvSpPr>
        <p:spPr>
          <a:xfrm>
            <a:off x="457200" y="278892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</a:t>
            </a:r>
            <a:endParaRPr lang="en-US" sz="800"/>
          </a:p>
        </p:txBody>
      </p:sp>
      <p:sp>
        <p:nvSpPr>
          <p:cNvPr id="12" name="Shape 10"/>
          <p:cNvSpPr/>
          <p:nvPr/>
        </p:nvSpPr>
        <p:spPr>
          <a:xfrm>
            <a:off x="457200" y="301752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3108960"/>
            <a:ext cx="53035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adoption operationalization · Human-machine collaboration enablement · Training design &amp; delivery · Behavioral change · AI solution rollout · Adoption analytics</a:t>
            </a:r>
            <a:endParaRPr lang="en-US" sz="900"/>
          </a:p>
        </p:txBody>
      </p:sp>
      <p:sp>
        <p:nvSpPr>
          <p:cNvPr id="14" name="Text 12"/>
          <p:cNvSpPr/>
          <p:nvPr/>
        </p:nvSpPr>
        <p:spPr>
          <a:xfrm>
            <a:off x="612648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SKILLS</a:t>
            </a:r>
            <a:endParaRPr lang="en-US" sz="800"/>
          </a:p>
        </p:txBody>
      </p:sp>
      <p:sp>
        <p:nvSpPr>
          <p:cNvPr id="15" name="Shape 13"/>
          <p:cNvSpPr/>
          <p:nvPr/>
        </p:nvSpPr>
        <p:spPr>
          <a:xfrm>
            <a:off x="6126480" y="1234440"/>
            <a:ext cx="274320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126480" y="1371600"/>
            <a:ext cx="2743200" cy="2560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217920" y="137160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Adoption Enablement </a:t>
            </a: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50"/>
          </a:p>
        </p:txBody>
      </p:sp>
      <p:sp>
        <p:nvSpPr>
          <p:cNvPr id="18" name="Shape 16"/>
          <p:cNvSpPr/>
          <p:nvPr/>
        </p:nvSpPr>
        <p:spPr>
          <a:xfrm>
            <a:off x="6126480" y="167335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217920" y="167335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Training Design</a:t>
            </a:r>
            <a:endParaRPr lang="en-US" sz="850"/>
          </a:p>
        </p:txBody>
      </p:sp>
      <p:sp>
        <p:nvSpPr>
          <p:cNvPr id="20" name="Shape 18"/>
          <p:cNvSpPr/>
          <p:nvPr/>
        </p:nvSpPr>
        <p:spPr>
          <a:xfrm>
            <a:off x="6126480" y="1975104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217920" y="197510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Human-Machine Collaboration</a:t>
            </a:r>
            <a:endParaRPr lang="en-US" sz="850"/>
          </a:p>
        </p:txBody>
      </p:sp>
      <p:sp>
        <p:nvSpPr>
          <p:cNvPr id="22" name="Shape 20"/>
          <p:cNvSpPr/>
          <p:nvPr/>
        </p:nvSpPr>
        <p:spPr>
          <a:xfrm>
            <a:off x="6126480" y="2276856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217920" y="227685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Behavioral Change</a:t>
            </a:r>
            <a:endParaRPr lang="en-US" sz="850"/>
          </a:p>
        </p:txBody>
      </p:sp>
      <p:sp>
        <p:nvSpPr>
          <p:cNvPr id="24" name="Shape 22"/>
          <p:cNvSpPr/>
          <p:nvPr/>
        </p:nvSpPr>
        <p:spPr>
          <a:xfrm>
            <a:off x="6126480" y="2578608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217920" y="2578608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 Rollout</a:t>
            </a:r>
            <a:endParaRPr lang="en-US" sz="850"/>
          </a:p>
        </p:txBody>
      </p:sp>
      <p:sp>
        <p:nvSpPr>
          <p:cNvPr id="26" name="Shape 24"/>
          <p:cNvSpPr/>
          <p:nvPr/>
        </p:nvSpPr>
        <p:spPr>
          <a:xfrm>
            <a:off x="6126480" y="2880360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217920" y="288036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Adoption Analytics</a:t>
            </a:r>
            <a:endParaRPr lang="en-US" sz="850"/>
          </a:p>
        </p:txBody>
      </p:sp>
      <p:sp>
        <p:nvSpPr>
          <p:cNvPr id="28" name="Text 26"/>
          <p:cNvSpPr/>
          <p:nvPr/>
        </p:nvSpPr>
        <p:spPr>
          <a:xfrm>
            <a:off x="457200" y="379476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IMPACT ON THIS ROLE</a:t>
            </a:r>
            <a:endParaRPr lang="en-US" sz="800"/>
          </a:p>
        </p:txBody>
      </p:sp>
      <p:sp>
        <p:nvSpPr>
          <p:cNvPr id="29" name="Shape 27"/>
          <p:cNvSpPr/>
          <p:nvPr/>
        </p:nvSpPr>
        <p:spPr>
          <a:xfrm>
            <a:off x="457200" y="4023360"/>
            <a:ext cx="841248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457200" y="4096512"/>
            <a:ext cx="8412480" cy="640080"/>
          </a:xfrm>
          <a:prstGeom prst="rect">
            <a:avLst/>
          </a:prstGeom>
          <a:solidFill>
            <a:srgbClr val="F8EE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457200" y="4096512"/>
            <a:ext cx="54864" cy="64008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640080" y="4114800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Must stay AI-literate and solution-aware. Works alongside delivery teams to make AI solutions stick.</a:t>
            </a:r>
            <a:endParaRPr lang="en-US" sz="900"/>
          </a:p>
        </p:txBody>
      </p:sp>
      <p:sp>
        <p:nvSpPr>
          <p:cNvPr id="33" name="Shape 31"/>
          <p:cNvSpPr/>
          <p:nvPr/>
        </p:nvSpPr>
        <p:spPr>
          <a:xfrm>
            <a:off x="0" y="4800600"/>
            <a:ext cx="9144000" cy="34747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320040" y="4873752"/>
            <a:ext cx="201168" cy="2011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320040" y="4855464"/>
            <a:ext cx="20116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</a:t>
            </a:r>
            <a:endParaRPr lang="en-US" sz="1100"/>
          </a:p>
        </p:txBody>
      </p:sp>
      <p:sp>
        <p:nvSpPr>
          <p:cNvPr id="36" name="Text 34"/>
          <p:cNvSpPr/>
          <p:nvPr/>
        </p:nvSpPr>
        <p:spPr>
          <a:xfrm>
            <a:off x="640080" y="487375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© 2026 Accenture. All rights reserved.</a:t>
            </a:r>
            <a:endParaRPr lang="en-US" sz="700"/>
          </a:p>
        </p:txBody>
      </p:sp>
      <p:sp>
        <p:nvSpPr>
          <p:cNvPr id="37" name="Text 35"/>
          <p:cNvSpPr/>
          <p:nvPr/>
        </p:nvSpPr>
        <p:spPr>
          <a:xfrm>
            <a:off x="6858000" y="487375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700"/>
          </a:p>
        </p:txBody>
      </p:sp>
      <p:sp>
        <p:nvSpPr>
          <p:cNvPr id="38" name="Text 36"/>
          <p:cNvSpPr/>
          <p:nvPr/>
        </p:nvSpPr>
        <p:spPr>
          <a:xfrm>
            <a:off x="8412480" y="4873752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</a:t>
            </a:r>
            <a:endParaRPr lang="en-US" sz="70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9E2C63EF-23F0-5524-A5E8-DDE4F2480051}"/>
              </a:ext>
            </a:extLst>
          </p:cNvPr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solidFill>
            <a:srgbClr val="E6DC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 defTabSz="914377"/>
            <a:endParaRPr lang="en-US" kern="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9113B9F0-3698-249B-6D6F-EA8CB482F4D8}"/>
              </a:ext>
            </a:extLst>
          </p:cNvPr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AI (BUILD &amp; SCALE)</a:t>
            </a:r>
            <a:endParaRPr lang="en-US" sz="7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5720"/>
            <a:ext cx="9144000" cy="77724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09728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W17</a:t>
            </a:r>
            <a:endParaRPr lang="en-US" sz="1800"/>
          </a:p>
        </p:txBody>
      </p:sp>
      <p:sp>
        <p:nvSpPr>
          <p:cNvPr id="5" name="Text 3"/>
          <p:cNvSpPr/>
          <p:nvPr/>
        </p:nvSpPr>
        <p:spPr>
          <a:xfrm>
            <a:off x="1188720" y="109728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Applied Research</a:t>
            </a:r>
            <a:endParaRPr lang="en-US" sz="1800"/>
          </a:p>
        </p:txBody>
      </p:sp>
      <p:sp>
        <p:nvSpPr>
          <p:cNvPr id="8" name="Text 6"/>
          <p:cNvSpPr/>
          <p:nvPr/>
        </p:nvSpPr>
        <p:spPr>
          <a:xfrm>
            <a:off x="45720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 DESCRIPTION</a:t>
            </a:r>
            <a:endParaRPr lang="en-US" sz="800"/>
          </a:p>
        </p:txBody>
      </p:sp>
      <p:sp>
        <p:nvSpPr>
          <p:cNvPr id="9" name="Shape 7"/>
          <p:cNvSpPr/>
          <p:nvPr/>
        </p:nvSpPr>
        <p:spPr>
          <a:xfrm>
            <a:off x="457200" y="123444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1325880"/>
            <a:ext cx="530352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research focused on benchmarking foundation models, evaluating agentic workflows, and staying close to frontier labs. Client-facing applied research within AI &amp; Data. Bridges lab breakthroughs and enterprise deployment.</a:t>
            </a:r>
            <a:endParaRPr lang="en-US" sz="950"/>
          </a:p>
        </p:txBody>
      </p:sp>
      <p:sp>
        <p:nvSpPr>
          <p:cNvPr id="11" name="Text 9"/>
          <p:cNvSpPr/>
          <p:nvPr/>
        </p:nvSpPr>
        <p:spPr>
          <a:xfrm>
            <a:off x="457200" y="278892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</a:t>
            </a:r>
            <a:endParaRPr lang="en-US" sz="800"/>
          </a:p>
        </p:txBody>
      </p:sp>
      <p:sp>
        <p:nvSpPr>
          <p:cNvPr id="12" name="Shape 10"/>
          <p:cNvSpPr/>
          <p:nvPr/>
        </p:nvSpPr>
        <p:spPr>
          <a:xfrm>
            <a:off x="457200" y="301752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3108960"/>
            <a:ext cx="53035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Foundation model benchmarking · Agentic workflow evaluation · Near-frontier experimentation · Applied AI research · Research-to-practice translation</a:t>
            </a:r>
            <a:endParaRPr lang="en-US" sz="900"/>
          </a:p>
        </p:txBody>
      </p:sp>
      <p:sp>
        <p:nvSpPr>
          <p:cNvPr id="14" name="Text 12"/>
          <p:cNvSpPr/>
          <p:nvPr/>
        </p:nvSpPr>
        <p:spPr>
          <a:xfrm>
            <a:off x="612648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SKILLS</a:t>
            </a:r>
            <a:endParaRPr lang="en-US" sz="800"/>
          </a:p>
        </p:txBody>
      </p:sp>
      <p:sp>
        <p:nvSpPr>
          <p:cNvPr id="15" name="Shape 13"/>
          <p:cNvSpPr/>
          <p:nvPr/>
        </p:nvSpPr>
        <p:spPr>
          <a:xfrm>
            <a:off x="6126480" y="1234440"/>
            <a:ext cx="274320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126480" y="1671856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217920" y="167185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Foundation Model Evaluation</a:t>
            </a:r>
            <a:endParaRPr lang="en-US" sz="850"/>
          </a:p>
        </p:txBody>
      </p:sp>
      <p:sp>
        <p:nvSpPr>
          <p:cNvPr id="18" name="Shape 16"/>
          <p:cNvSpPr/>
          <p:nvPr/>
        </p:nvSpPr>
        <p:spPr>
          <a:xfrm>
            <a:off x="6126480" y="1973608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217920" y="1973608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Agentic Workflow Design</a:t>
            </a:r>
            <a:endParaRPr lang="en-US" sz="850"/>
          </a:p>
        </p:txBody>
      </p:sp>
      <p:sp>
        <p:nvSpPr>
          <p:cNvPr id="20" name="Shape 18"/>
          <p:cNvSpPr/>
          <p:nvPr/>
        </p:nvSpPr>
        <p:spPr>
          <a:xfrm>
            <a:off x="6126480" y="2275360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217920" y="227536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Frontier Research</a:t>
            </a:r>
            <a:endParaRPr lang="en-US" sz="850"/>
          </a:p>
        </p:txBody>
      </p:sp>
      <p:sp>
        <p:nvSpPr>
          <p:cNvPr id="22" name="Shape 20"/>
          <p:cNvSpPr/>
          <p:nvPr/>
        </p:nvSpPr>
        <p:spPr>
          <a:xfrm>
            <a:off x="6126480" y="257711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217920" y="257711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Experimentation</a:t>
            </a:r>
            <a:endParaRPr lang="en-US" sz="850"/>
          </a:p>
        </p:txBody>
      </p:sp>
      <p:sp>
        <p:nvSpPr>
          <p:cNvPr id="24" name="Shape 22"/>
          <p:cNvSpPr/>
          <p:nvPr/>
        </p:nvSpPr>
        <p:spPr>
          <a:xfrm>
            <a:off x="6126480" y="1366688"/>
            <a:ext cx="2743200" cy="2560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217920" y="1366688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Research-to-Practice Translation ★</a:t>
            </a:r>
            <a:endParaRPr lang="en-US" sz="850"/>
          </a:p>
        </p:txBody>
      </p:sp>
      <p:sp>
        <p:nvSpPr>
          <p:cNvPr id="30" name="Text 28"/>
          <p:cNvSpPr/>
          <p:nvPr/>
        </p:nvSpPr>
        <p:spPr>
          <a:xfrm>
            <a:off x="457200" y="379476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IMPACT ON THIS ROLE</a:t>
            </a:r>
            <a:endParaRPr lang="en-US" sz="800"/>
          </a:p>
        </p:txBody>
      </p:sp>
      <p:sp>
        <p:nvSpPr>
          <p:cNvPr id="31" name="Shape 29"/>
          <p:cNvSpPr/>
          <p:nvPr/>
        </p:nvSpPr>
        <p:spPr>
          <a:xfrm>
            <a:off x="457200" y="4023360"/>
            <a:ext cx="841248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457200" y="4096512"/>
            <a:ext cx="8412480" cy="640080"/>
          </a:xfrm>
          <a:prstGeom prst="rect">
            <a:avLst/>
          </a:prstGeom>
          <a:solidFill>
            <a:srgbClr val="F8EE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457200" y="4096512"/>
            <a:ext cx="54864" cy="64008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640080" y="4114800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Frontier research that translates to client value. Bridges lab breakthroughs to enterprise deployment.</a:t>
            </a:r>
            <a:endParaRPr lang="en-US" sz="900"/>
          </a:p>
        </p:txBody>
      </p:sp>
      <p:sp>
        <p:nvSpPr>
          <p:cNvPr id="35" name="Shape 33"/>
          <p:cNvSpPr/>
          <p:nvPr/>
        </p:nvSpPr>
        <p:spPr>
          <a:xfrm>
            <a:off x="0" y="4800600"/>
            <a:ext cx="9144000" cy="34747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320040" y="4873752"/>
            <a:ext cx="201168" cy="2011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320040" y="4855464"/>
            <a:ext cx="20116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</a:t>
            </a:r>
            <a:endParaRPr lang="en-US" sz="1100"/>
          </a:p>
        </p:txBody>
      </p:sp>
      <p:sp>
        <p:nvSpPr>
          <p:cNvPr id="38" name="Text 36"/>
          <p:cNvSpPr/>
          <p:nvPr/>
        </p:nvSpPr>
        <p:spPr>
          <a:xfrm>
            <a:off x="640080" y="487375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© 2026 Accenture. All rights reserved.</a:t>
            </a:r>
            <a:endParaRPr lang="en-US" sz="700"/>
          </a:p>
        </p:txBody>
      </p:sp>
      <p:sp>
        <p:nvSpPr>
          <p:cNvPr id="39" name="Text 37"/>
          <p:cNvSpPr/>
          <p:nvPr/>
        </p:nvSpPr>
        <p:spPr>
          <a:xfrm>
            <a:off x="6858000" y="487375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700"/>
          </a:p>
        </p:txBody>
      </p:sp>
      <p:sp>
        <p:nvSpPr>
          <p:cNvPr id="40" name="Text 38"/>
          <p:cNvSpPr/>
          <p:nvPr/>
        </p:nvSpPr>
        <p:spPr>
          <a:xfrm>
            <a:off x="8412480" y="4873752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</a:t>
            </a:r>
            <a:endParaRPr lang="en-US" sz="700"/>
          </a:p>
        </p:txBody>
      </p:sp>
      <p:sp>
        <p:nvSpPr>
          <p:cNvPr id="43" name="Shape 4">
            <a:extLst>
              <a:ext uri="{FF2B5EF4-FFF2-40B4-BE49-F238E27FC236}">
                <a16:creationId xmlns:a16="http://schemas.microsoft.com/office/drawing/2014/main" id="{E58E307B-69C8-7618-53D9-8ADBECE20922}"/>
              </a:ext>
            </a:extLst>
          </p:cNvPr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solidFill>
            <a:srgbClr val="FF50A0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 defTabSz="914377"/>
            <a:endParaRPr lang="en-US" kern="0">
              <a:latin typeface="Graphik Regular"/>
            </a:endParaRPr>
          </a:p>
        </p:txBody>
      </p:sp>
      <p:sp>
        <p:nvSpPr>
          <p:cNvPr id="44" name="Text 5">
            <a:extLst>
              <a:ext uri="{FF2B5EF4-FFF2-40B4-BE49-F238E27FC236}">
                <a16:creationId xmlns:a16="http://schemas.microsoft.com/office/drawing/2014/main" id="{C00A0180-BAB4-B551-8AA8-73FE405EEEB6}"/>
              </a:ext>
            </a:extLst>
          </p:cNvPr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>
                <a:latin typeface="Arial" pitchFamily="34" charset="0"/>
                <a:ea typeface="Arial" pitchFamily="34" charset="-122"/>
                <a:cs typeface="Arial" pitchFamily="34" charset="-120"/>
              </a:rPr>
              <a:t>EMERGING</a:t>
            </a:r>
            <a:endParaRPr lang="en-US" sz="7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5720"/>
            <a:ext cx="9144000" cy="77724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09728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W18</a:t>
            </a:r>
            <a:endParaRPr lang="en-US" sz="1800"/>
          </a:p>
        </p:txBody>
      </p:sp>
      <p:sp>
        <p:nvSpPr>
          <p:cNvPr id="5" name="Text 3"/>
          <p:cNvSpPr/>
          <p:nvPr/>
        </p:nvSpPr>
        <p:spPr>
          <a:xfrm>
            <a:off x="1188720" y="109728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Deployment Ethics</a:t>
            </a:r>
            <a:endParaRPr lang="en-US" sz="1800"/>
          </a:p>
        </p:txBody>
      </p:sp>
      <p:sp>
        <p:nvSpPr>
          <p:cNvPr id="8" name="Text 6"/>
          <p:cNvSpPr/>
          <p:nvPr/>
        </p:nvSpPr>
        <p:spPr>
          <a:xfrm>
            <a:off x="45720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 DESCRIPTION</a:t>
            </a:r>
            <a:endParaRPr lang="en-US" sz="800"/>
          </a:p>
        </p:txBody>
      </p:sp>
      <p:sp>
        <p:nvSpPr>
          <p:cNvPr id="9" name="Shape 7"/>
          <p:cNvSpPr/>
          <p:nvPr/>
        </p:nvSpPr>
        <p:spPr>
          <a:xfrm>
            <a:off x="457200" y="123444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1325880"/>
            <a:ext cx="530352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 when, whether, and under what conditions AI should be deployed. Evaluate societal impact, workforce displacement risk, reputational exposure, and ethical boundaries before production.</a:t>
            </a:r>
            <a:endParaRPr lang="en-US" sz="950"/>
          </a:p>
        </p:txBody>
      </p:sp>
      <p:sp>
        <p:nvSpPr>
          <p:cNvPr id="11" name="Text 9"/>
          <p:cNvSpPr/>
          <p:nvPr/>
        </p:nvSpPr>
        <p:spPr>
          <a:xfrm>
            <a:off x="457200" y="278892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</a:t>
            </a:r>
            <a:endParaRPr lang="en-US" sz="800"/>
          </a:p>
        </p:txBody>
      </p:sp>
      <p:sp>
        <p:nvSpPr>
          <p:cNvPr id="12" name="Shape 10"/>
          <p:cNvSpPr/>
          <p:nvPr/>
        </p:nvSpPr>
        <p:spPr>
          <a:xfrm>
            <a:off x="457200" y="301752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3108960"/>
            <a:ext cx="53035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deployment go/no-go governance · Ethical frameworks · Societal impact assessment · Workforce displacement analysis · Deployment boundary-setting · Ethics review boards</a:t>
            </a:r>
            <a:endParaRPr lang="en-US" sz="900"/>
          </a:p>
        </p:txBody>
      </p:sp>
      <p:sp>
        <p:nvSpPr>
          <p:cNvPr id="14" name="Text 12"/>
          <p:cNvSpPr/>
          <p:nvPr/>
        </p:nvSpPr>
        <p:spPr>
          <a:xfrm>
            <a:off x="612648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SKILLS</a:t>
            </a:r>
            <a:endParaRPr lang="en-US" sz="800"/>
          </a:p>
        </p:txBody>
      </p:sp>
      <p:sp>
        <p:nvSpPr>
          <p:cNvPr id="15" name="Shape 13"/>
          <p:cNvSpPr/>
          <p:nvPr/>
        </p:nvSpPr>
        <p:spPr>
          <a:xfrm>
            <a:off x="6126480" y="1234440"/>
            <a:ext cx="274320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126480" y="1645920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217920" y="164592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Ethics</a:t>
            </a:r>
            <a:endParaRPr lang="en-US" sz="850"/>
          </a:p>
        </p:txBody>
      </p:sp>
      <p:sp>
        <p:nvSpPr>
          <p:cNvPr id="18" name="Shape 16"/>
          <p:cNvSpPr/>
          <p:nvPr/>
        </p:nvSpPr>
        <p:spPr>
          <a:xfrm>
            <a:off x="6126480" y="1330793"/>
            <a:ext cx="2743200" cy="2560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217920" y="1330793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Deployment Decision Frameworks </a:t>
            </a: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50"/>
          </a:p>
        </p:txBody>
      </p:sp>
      <p:sp>
        <p:nvSpPr>
          <p:cNvPr id="20" name="Shape 18"/>
          <p:cNvSpPr/>
          <p:nvPr/>
        </p:nvSpPr>
        <p:spPr>
          <a:xfrm>
            <a:off x="6126480" y="1975104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217920" y="197510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Societal Impact Assessment</a:t>
            </a:r>
            <a:endParaRPr lang="en-US" sz="850"/>
          </a:p>
        </p:txBody>
      </p:sp>
      <p:sp>
        <p:nvSpPr>
          <p:cNvPr id="22" name="Shape 20"/>
          <p:cNvSpPr/>
          <p:nvPr/>
        </p:nvSpPr>
        <p:spPr>
          <a:xfrm>
            <a:off x="6126480" y="2276856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217920" y="227685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Workforce Displacement Analysis</a:t>
            </a:r>
            <a:endParaRPr lang="en-US" sz="850"/>
          </a:p>
        </p:txBody>
      </p:sp>
      <p:sp>
        <p:nvSpPr>
          <p:cNvPr id="24" name="Shape 22"/>
          <p:cNvSpPr/>
          <p:nvPr/>
        </p:nvSpPr>
        <p:spPr>
          <a:xfrm>
            <a:off x="6126480" y="2578608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217920" y="2578608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Regulatory Interpretation</a:t>
            </a:r>
            <a:endParaRPr lang="en-US" sz="850"/>
          </a:p>
        </p:txBody>
      </p:sp>
      <p:sp>
        <p:nvSpPr>
          <p:cNvPr id="26" name="Shape 24"/>
          <p:cNvSpPr/>
          <p:nvPr/>
        </p:nvSpPr>
        <p:spPr>
          <a:xfrm>
            <a:off x="6126480" y="2880360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217920" y="288036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Policy Design</a:t>
            </a:r>
            <a:endParaRPr lang="en-US" sz="850"/>
          </a:p>
        </p:txBody>
      </p:sp>
      <p:sp>
        <p:nvSpPr>
          <p:cNvPr id="28" name="Shape 26"/>
          <p:cNvSpPr/>
          <p:nvPr/>
        </p:nvSpPr>
        <p:spPr>
          <a:xfrm>
            <a:off x="6126480" y="318211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217920" y="318211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850"/>
          </a:p>
        </p:txBody>
      </p:sp>
      <p:sp>
        <p:nvSpPr>
          <p:cNvPr id="30" name="Text 28"/>
          <p:cNvSpPr/>
          <p:nvPr/>
        </p:nvSpPr>
        <p:spPr>
          <a:xfrm>
            <a:off x="457200" y="379476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IMPACT ON THIS ROLE</a:t>
            </a:r>
            <a:endParaRPr lang="en-US" sz="800"/>
          </a:p>
        </p:txBody>
      </p:sp>
      <p:sp>
        <p:nvSpPr>
          <p:cNvPr id="31" name="Shape 29"/>
          <p:cNvSpPr/>
          <p:nvPr/>
        </p:nvSpPr>
        <p:spPr>
          <a:xfrm>
            <a:off x="457200" y="4023360"/>
            <a:ext cx="841248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457200" y="4096512"/>
            <a:ext cx="8412480" cy="640080"/>
          </a:xfrm>
          <a:prstGeom prst="rect">
            <a:avLst/>
          </a:prstGeom>
          <a:solidFill>
            <a:srgbClr val="F8EE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457200" y="4096512"/>
            <a:ext cx="54864" cy="64008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640080" y="4114800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most durable skill is structured ethical judgment. 'Should we?' becomes critical as AI capability scales.</a:t>
            </a:r>
            <a:endParaRPr lang="en-US" sz="900"/>
          </a:p>
        </p:txBody>
      </p:sp>
      <p:sp>
        <p:nvSpPr>
          <p:cNvPr id="35" name="Shape 33"/>
          <p:cNvSpPr/>
          <p:nvPr/>
        </p:nvSpPr>
        <p:spPr>
          <a:xfrm>
            <a:off x="0" y="4800600"/>
            <a:ext cx="9144000" cy="34747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320040" y="4873752"/>
            <a:ext cx="201168" cy="2011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320040" y="4855464"/>
            <a:ext cx="20116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</a:t>
            </a:r>
            <a:endParaRPr lang="en-US" sz="1100"/>
          </a:p>
        </p:txBody>
      </p:sp>
      <p:sp>
        <p:nvSpPr>
          <p:cNvPr id="38" name="Text 36"/>
          <p:cNvSpPr/>
          <p:nvPr/>
        </p:nvSpPr>
        <p:spPr>
          <a:xfrm>
            <a:off x="640080" y="487375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© 2026 Accenture. All rights reserved.</a:t>
            </a:r>
            <a:endParaRPr lang="en-US" sz="700"/>
          </a:p>
        </p:txBody>
      </p:sp>
      <p:sp>
        <p:nvSpPr>
          <p:cNvPr id="39" name="Text 37"/>
          <p:cNvSpPr/>
          <p:nvPr/>
        </p:nvSpPr>
        <p:spPr>
          <a:xfrm>
            <a:off x="6858000" y="487375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700"/>
          </a:p>
        </p:txBody>
      </p:sp>
      <p:sp>
        <p:nvSpPr>
          <p:cNvPr id="40" name="Text 38"/>
          <p:cNvSpPr/>
          <p:nvPr/>
        </p:nvSpPr>
        <p:spPr>
          <a:xfrm>
            <a:off x="8412480" y="4873752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27</a:t>
            </a:r>
            <a:endParaRPr lang="en-US" sz="700"/>
          </a:p>
        </p:txBody>
      </p:sp>
      <p:sp>
        <p:nvSpPr>
          <p:cNvPr id="43" name="Shape 4">
            <a:extLst>
              <a:ext uri="{FF2B5EF4-FFF2-40B4-BE49-F238E27FC236}">
                <a16:creationId xmlns:a16="http://schemas.microsoft.com/office/drawing/2014/main" id="{F883E91D-F10F-B0A1-E08D-AAF6BAFFC3E0}"/>
              </a:ext>
            </a:extLst>
          </p:cNvPr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solidFill>
            <a:srgbClr val="FF50A0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 defTabSz="914377"/>
            <a:endParaRPr lang="en-US" kern="0">
              <a:latin typeface="Graphik Regular"/>
            </a:endParaRPr>
          </a:p>
        </p:txBody>
      </p:sp>
      <p:sp>
        <p:nvSpPr>
          <p:cNvPr id="44" name="Text 5">
            <a:extLst>
              <a:ext uri="{FF2B5EF4-FFF2-40B4-BE49-F238E27FC236}">
                <a16:creationId xmlns:a16="http://schemas.microsoft.com/office/drawing/2014/main" id="{5DE7EC75-07D6-13BD-BC72-61A7C1FBDECF}"/>
              </a:ext>
            </a:extLst>
          </p:cNvPr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>
                <a:latin typeface="Arial" pitchFamily="34" charset="0"/>
                <a:ea typeface="Arial" pitchFamily="34" charset="-122"/>
                <a:cs typeface="Arial" pitchFamily="34" charset="-120"/>
              </a:rPr>
              <a:t>EMERGING</a:t>
            </a:r>
            <a:endParaRPr lang="en-US" sz="7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5720"/>
            <a:ext cx="9144000" cy="77724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09728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W19</a:t>
            </a:r>
            <a:endParaRPr lang="en-US" sz="1800"/>
          </a:p>
        </p:txBody>
      </p:sp>
      <p:sp>
        <p:nvSpPr>
          <p:cNvPr id="5" name="Text 3"/>
          <p:cNvSpPr/>
          <p:nvPr/>
        </p:nvSpPr>
        <p:spPr>
          <a:xfrm>
            <a:off x="1188720" y="109728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Governance</a:t>
            </a:r>
            <a:endParaRPr lang="en-US" sz="1800"/>
          </a:p>
        </p:txBody>
      </p:sp>
      <p:sp>
        <p:nvSpPr>
          <p:cNvPr id="8" name="Text 6"/>
          <p:cNvSpPr/>
          <p:nvPr/>
        </p:nvSpPr>
        <p:spPr>
          <a:xfrm>
            <a:off x="45720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 DESCRIPTION</a:t>
            </a:r>
            <a:endParaRPr lang="en-US" sz="800"/>
          </a:p>
        </p:txBody>
      </p:sp>
      <p:sp>
        <p:nvSpPr>
          <p:cNvPr id="9" name="Shape 7"/>
          <p:cNvSpPr/>
          <p:nvPr/>
        </p:nvSpPr>
        <p:spPr>
          <a:xfrm>
            <a:off x="457200" y="123444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1325880"/>
            <a:ext cx="530352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and operate real-time monitoring, detection, and intervention systems for deployed AI. Governance, observability, agent assurance, and oversight beyond compliance.</a:t>
            </a:r>
            <a:endParaRPr lang="en-US" sz="950"/>
          </a:p>
        </p:txBody>
      </p:sp>
      <p:sp>
        <p:nvSpPr>
          <p:cNvPr id="11" name="Text 9"/>
          <p:cNvSpPr/>
          <p:nvPr/>
        </p:nvSpPr>
        <p:spPr>
          <a:xfrm>
            <a:off x="457200" y="278892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</a:t>
            </a:r>
            <a:endParaRPr lang="en-US" sz="800"/>
          </a:p>
        </p:txBody>
      </p:sp>
      <p:sp>
        <p:nvSpPr>
          <p:cNvPr id="12" name="Shape 10"/>
          <p:cNvSpPr/>
          <p:nvPr/>
        </p:nvSpPr>
        <p:spPr>
          <a:xfrm>
            <a:off x="457200" y="301752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3108960"/>
            <a:ext cx="53035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Real-time AI monitoring · Bias detection at scale · Compliance automation (EU AI Act) · Agent behaviour monitoring · Hallucination detection · AI incident response · Audit trails</a:t>
            </a:r>
            <a:endParaRPr lang="en-US" sz="900"/>
          </a:p>
        </p:txBody>
      </p:sp>
      <p:sp>
        <p:nvSpPr>
          <p:cNvPr id="14" name="Text 12"/>
          <p:cNvSpPr/>
          <p:nvPr/>
        </p:nvSpPr>
        <p:spPr>
          <a:xfrm>
            <a:off x="612648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SKILLS</a:t>
            </a:r>
            <a:endParaRPr lang="en-US" sz="800"/>
          </a:p>
        </p:txBody>
      </p:sp>
      <p:sp>
        <p:nvSpPr>
          <p:cNvPr id="15" name="Shape 13"/>
          <p:cNvSpPr/>
          <p:nvPr/>
        </p:nvSpPr>
        <p:spPr>
          <a:xfrm>
            <a:off x="6126480" y="1234440"/>
            <a:ext cx="274320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126480" y="1371600"/>
            <a:ext cx="2743200" cy="2560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217920" y="137160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5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Real-time AI Monitoring ★</a:t>
            </a:r>
            <a:endParaRPr lang="en-US" sz="850" b="1"/>
          </a:p>
        </p:txBody>
      </p:sp>
      <p:sp>
        <p:nvSpPr>
          <p:cNvPr id="18" name="Shape 16"/>
          <p:cNvSpPr/>
          <p:nvPr/>
        </p:nvSpPr>
        <p:spPr>
          <a:xfrm>
            <a:off x="6126480" y="167335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217920" y="167335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Bias Detection</a:t>
            </a:r>
            <a:endParaRPr lang="en-US" sz="850"/>
          </a:p>
        </p:txBody>
      </p:sp>
      <p:sp>
        <p:nvSpPr>
          <p:cNvPr id="20" name="Shape 18"/>
          <p:cNvSpPr/>
          <p:nvPr/>
        </p:nvSpPr>
        <p:spPr>
          <a:xfrm>
            <a:off x="6126480" y="1975104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217920" y="197510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Regulatory Compliance</a:t>
            </a:r>
            <a:endParaRPr lang="en-US" sz="850"/>
          </a:p>
        </p:txBody>
      </p:sp>
      <p:sp>
        <p:nvSpPr>
          <p:cNvPr id="22" name="Shape 20"/>
          <p:cNvSpPr/>
          <p:nvPr/>
        </p:nvSpPr>
        <p:spPr>
          <a:xfrm>
            <a:off x="6126480" y="2276856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217920" y="227685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 Guardrails</a:t>
            </a:r>
            <a:endParaRPr lang="en-US" sz="850"/>
          </a:p>
        </p:txBody>
      </p:sp>
      <p:sp>
        <p:nvSpPr>
          <p:cNvPr id="24" name="Shape 22"/>
          <p:cNvSpPr/>
          <p:nvPr/>
        </p:nvSpPr>
        <p:spPr>
          <a:xfrm>
            <a:off x="6126480" y="2578608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217920" y="2578608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Hallucination Detection</a:t>
            </a:r>
            <a:endParaRPr lang="en-US" sz="850"/>
          </a:p>
        </p:txBody>
      </p:sp>
      <p:sp>
        <p:nvSpPr>
          <p:cNvPr id="26" name="Shape 24"/>
          <p:cNvSpPr/>
          <p:nvPr/>
        </p:nvSpPr>
        <p:spPr>
          <a:xfrm>
            <a:off x="6126480" y="2880360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217920" y="288036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Incident Response</a:t>
            </a:r>
            <a:endParaRPr lang="en-US" sz="850"/>
          </a:p>
        </p:txBody>
      </p:sp>
      <p:sp>
        <p:nvSpPr>
          <p:cNvPr id="28" name="Shape 26"/>
          <p:cNvSpPr/>
          <p:nvPr/>
        </p:nvSpPr>
        <p:spPr>
          <a:xfrm>
            <a:off x="6126480" y="318211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217920" y="318211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Explainability</a:t>
            </a:r>
            <a:endParaRPr lang="en-US" sz="850"/>
          </a:p>
        </p:txBody>
      </p:sp>
      <p:sp>
        <p:nvSpPr>
          <p:cNvPr id="31" name="Text 29"/>
          <p:cNvSpPr/>
          <p:nvPr/>
        </p:nvSpPr>
        <p:spPr>
          <a:xfrm>
            <a:off x="6217920" y="348386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850"/>
          </a:p>
        </p:txBody>
      </p:sp>
      <p:sp>
        <p:nvSpPr>
          <p:cNvPr id="32" name="Text 30"/>
          <p:cNvSpPr/>
          <p:nvPr/>
        </p:nvSpPr>
        <p:spPr>
          <a:xfrm>
            <a:off x="457200" y="379476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IMPACT ON THIS ROLE</a:t>
            </a:r>
            <a:endParaRPr lang="en-US" sz="800"/>
          </a:p>
        </p:txBody>
      </p:sp>
      <p:sp>
        <p:nvSpPr>
          <p:cNvPr id="33" name="Shape 31"/>
          <p:cNvSpPr/>
          <p:nvPr/>
        </p:nvSpPr>
        <p:spPr>
          <a:xfrm>
            <a:off x="457200" y="4023360"/>
            <a:ext cx="841248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457200" y="4096512"/>
            <a:ext cx="8412480" cy="640080"/>
          </a:xfrm>
          <a:prstGeom prst="rect">
            <a:avLst/>
          </a:prstGeom>
          <a:solidFill>
            <a:srgbClr val="F8EE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457200" y="4096512"/>
            <a:ext cx="54864" cy="64008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640080" y="4114800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Autonomous agents create risks static audits cannot catch. This role builds the immune system for enterprise AI.</a:t>
            </a:r>
            <a:endParaRPr lang="en-US" sz="900"/>
          </a:p>
        </p:txBody>
      </p:sp>
      <p:sp>
        <p:nvSpPr>
          <p:cNvPr id="37" name="Shape 35"/>
          <p:cNvSpPr/>
          <p:nvPr/>
        </p:nvSpPr>
        <p:spPr>
          <a:xfrm>
            <a:off x="0" y="4800600"/>
            <a:ext cx="9144000" cy="34747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320040" y="4873752"/>
            <a:ext cx="201168" cy="2011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320040" y="4855464"/>
            <a:ext cx="20116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</a:t>
            </a:r>
            <a:endParaRPr lang="en-US" sz="1100"/>
          </a:p>
        </p:txBody>
      </p:sp>
      <p:sp>
        <p:nvSpPr>
          <p:cNvPr id="40" name="Text 38"/>
          <p:cNvSpPr/>
          <p:nvPr/>
        </p:nvSpPr>
        <p:spPr>
          <a:xfrm>
            <a:off x="640080" y="487375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© 2026 Accenture. All rights reserved.</a:t>
            </a:r>
            <a:endParaRPr lang="en-US" sz="700"/>
          </a:p>
        </p:txBody>
      </p:sp>
      <p:sp>
        <p:nvSpPr>
          <p:cNvPr id="41" name="Text 39"/>
          <p:cNvSpPr/>
          <p:nvPr/>
        </p:nvSpPr>
        <p:spPr>
          <a:xfrm>
            <a:off x="6858000" y="487375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700"/>
          </a:p>
        </p:txBody>
      </p:sp>
      <p:sp>
        <p:nvSpPr>
          <p:cNvPr id="42" name="Text 40"/>
          <p:cNvSpPr/>
          <p:nvPr/>
        </p:nvSpPr>
        <p:spPr>
          <a:xfrm>
            <a:off x="8412480" y="4873752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28</a:t>
            </a:r>
            <a:endParaRPr lang="en-US" sz="700"/>
          </a:p>
        </p:txBody>
      </p:sp>
      <p:sp>
        <p:nvSpPr>
          <p:cNvPr id="45" name="Shape 4">
            <a:extLst>
              <a:ext uri="{FF2B5EF4-FFF2-40B4-BE49-F238E27FC236}">
                <a16:creationId xmlns:a16="http://schemas.microsoft.com/office/drawing/2014/main" id="{0A97DF61-11A9-3B4A-EEA1-2D3C08434BFB}"/>
              </a:ext>
            </a:extLst>
          </p:cNvPr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solidFill>
            <a:srgbClr val="FF50A0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 defTabSz="914377"/>
            <a:endParaRPr lang="en-US" kern="0">
              <a:latin typeface="Graphik Regular"/>
            </a:endParaRPr>
          </a:p>
        </p:txBody>
      </p:sp>
      <p:sp>
        <p:nvSpPr>
          <p:cNvPr id="46" name="Text 5">
            <a:extLst>
              <a:ext uri="{FF2B5EF4-FFF2-40B4-BE49-F238E27FC236}">
                <a16:creationId xmlns:a16="http://schemas.microsoft.com/office/drawing/2014/main" id="{BA226B4C-35DE-061A-C1E3-E05B5713C5C1}"/>
              </a:ext>
            </a:extLst>
          </p:cNvPr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>
                <a:latin typeface="Arial" pitchFamily="34" charset="0"/>
                <a:ea typeface="Arial" pitchFamily="34" charset="-122"/>
                <a:cs typeface="Arial" pitchFamily="34" charset="-120"/>
              </a:rPr>
              <a:t>EMERGING</a:t>
            </a:r>
            <a:endParaRPr lang="en-US" sz="7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5720"/>
            <a:ext cx="9144000" cy="68580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09728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 Segmentation Model</a:t>
            </a:r>
            <a:endParaRPr lang="en-US" sz="1800"/>
          </a:p>
        </p:txBody>
      </p:sp>
      <p:sp>
        <p:nvSpPr>
          <p:cNvPr id="5" name="Text 3"/>
          <p:cNvSpPr/>
          <p:nvPr/>
        </p:nvSpPr>
        <p:spPr>
          <a:xfrm>
            <a:off x="457200" y="475488"/>
            <a:ext cx="45720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LEVEL 0 / LEVEL 1 STRUCTURE</a:t>
            </a:r>
            <a:endParaRPr lang="en-US" sz="900"/>
          </a:p>
        </p:txBody>
      </p:sp>
      <p:sp>
        <p:nvSpPr>
          <p:cNvPr id="6" name="Text 4"/>
          <p:cNvSpPr/>
          <p:nvPr/>
        </p:nvSpPr>
        <p:spPr>
          <a:xfrm>
            <a:off x="457200" y="9144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LEVEL 0 — MAJOR BUCKETS</a:t>
            </a:r>
            <a:endParaRPr lang="en-US" sz="900"/>
          </a:p>
        </p:txBody>
      </p:sp>
      <p:sp>
        <p:nvSpPr>
          <p:cNvPr id="7" name="Shape 5"/>
          <p:cNvSpPr/>
          <p:nvPr/>
        </p:nvSpPr>
        <p:spPr>
          <a:xfrm>
            <a:off x="320040" y="1268730"/>
            <a:ext cx="2743200" cy="7315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82805" y="1280160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&amp; Data</a:t>
            </a:r>
            <a:endParaRPr lang="en-US" sz="1400"/>
          </a:p>
        </p:txBody>
      </p:sp>
      <p:sp>
        <p:nvSpPr>
          <p:cNvPr id="9" name="Text 7"/>
          <p:cNvSpPr/>
          <p:nvPr/>
        </p:nvSpPr>
        <p:spPr>
          <a:xfrm>
            <a:off x="482805" y="169164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Primary focus of this sprint</a:t>
            </a:r>
            <a:endParaRPr lang="en-US" sz="900"/>
          </a:p>
        </p:txBody>
      </p:sp>
      <p:sp>
        <p:nvSpPr>
          <p:cNvPr id="10" name="Shape 8"/>
          <p:cNvSpPr/>
          <p:nvPr/>
        </p:nvSpPr>
        <p:spPr>
          <a:xfrm>
            <a:off x="3264833" y="1268730"/>
            <a:ext cx="2743200" cy="731520"/>
          </a:xfrm>
          <a:prstGeom prst="rect">
            <a:avLst/>
          </a:prstGeom>
          <a:solidFill>
            <a:srgbClr val="C2A3FF">
              <a:lumMod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 defTabSz="914377"/>
            <a:endParaRPr lang="en-US" kern="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354020" y="1280160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Research &amp; Innovation</a:t>
            </a:r>
            <a:endParaRPr lang="en-US" sz="1400"/>
          </a:p>
        </p:txBody>
      </p:sp>
      <p:sp>
        <p:nvSpPr>
          <p:cNvPr id="12" name="Text 10"/>
          <p:cNvSpPr/>
          <p:nvPr/>
        </p:nvSpPr>
        <p:spPr>
          <a:xfrm>
            <a:off x="3354020" y="169164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Longer horizon (3+ yr)</a:t>
            </a:r>
            <a:endParaRPr lang="en-US" sz="900"/>
          </a:p>
        </p:txBody>
      </p:sp>
      <p:sp>
        <p:nvSpPr>
          <p:cNvPr id="13" name="Shape 11"/>
          <p:cNvSpPr/>
          <p:nvPr/>
        </p:nvSpPr>
        <p:spPr>
          <a:xfrm>
            <a:off x="6209626" y="1268730"/>
            <a:ext cx="2743200" cy="731520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283755" y="1280160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Corporate / Adjacent</a:t>
            </a:r>
            <a:endParaRPr lang="en-US" sz="1400"/>
          </a:p>
        </p:txBody>
      </p:sp>
      <p:sp>
        <p:nvSpPr>
          <p:cNvPr id="15" name="Text 13"/>
          <p:cNvSpPr/>
          <p:nvPr/>
        </p:nvSpPr>
        <p:spPr>
          <a:xfrm>
            <a:off x="6283755" y="169164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ECDL, cross-engine roles</a:t>
            </a:r>
            <a:endParaRPr lang="en-US" sz="900"/>
          </a:p>
        </p:txBody>
      </p:sp>
      <p:sp>
        <p:nvSpPr>
          <p:cNvPr id="16" name="Text 14"/>
          <p:cNvSpPr/>
          <p:nvPr/>
        </p:nvSpPr>
        <p:spPr>
          <a:xfrm>
            <a:off x="457200" y="2168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LEVEL 1 — WITHIN AI &amp; DATA</a:t>
            </a:r>
            <a:endParaRPr lang="en-US" sz="900"/>
          </a:p>
        </p:txBody>
      </p:sp>
      <p:sp>
        <p:nvSpPr>
          <p:cNvPr id="17" name="Shape 15"/>
          <p:cNvSpPr/>
          <p:nvPr/>
        </p:nvSpPr>
        <p:spPr>
          <a:xfrm>
            <a:off x="320040" y="2520090"/>
            <a:ext cx="2286000" cy="45720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373858" y="2550080"/>
            <a:ext cx="1459382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Strategy / Blueprint</a:t>
            </a:r>
            <a:endParaRPr lang="en-US" sz="900"/>
          </a:p>
        </p:txBody>
      </p:sp>
      <p:sp>
        <p:nvSpPr>
          <p:cNvPr id="19" name="Shape 17"/>
          <p:cNvSpPr/>
          <p:nvPr/>
        </p:nvSpPr>
        <p:spPr>
          <a:xfrm>
            <a:off x="320040" y="2975460"/>
            <a:ext cx="2286000" cy="1600200"/>
          </a:xfrm>
          <a:prstGeom prst="rect">
            <a:avLst/>
          </a:prstGeom>
          <a:solidFill>
            <a:srgbClr val="F8EE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374904" y="3057755"/>
            <a:ext cx="2633472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5000"/>
              </a:lnSpc>
              <a:buSzPct val="100000"/>
            </a:pPr>
            <a:r>
              <a:rPr lang="en-US" sz="7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W1 – AI &amp; Data Strategy
</a:t>
            </a:r>
            <a:endParaRPr lang="en-US" sz="750"/>
          </a:p>
          <a:p>
            <a:pPr>
              <a:lnSpc>
                <a:spcPct val="115000"/>
              </a:lnSpc>
              <a:buSzPct val="100000"/>
            </a:pPr>
            <a:r>
              <a:rPr lang="en-US" sz="7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W2 – AI Workflow Transformation
</a:t>
            </a:r>
            <a:endParaRPr lang="en-US" sz="750"/>
          </a:p>
          <a:p>
            <a:pPr>
              <a:lnSpc>
                <a:spcPct val="115000"/>
              </a:lnSpc>
              <a:buSzPct val="100000"/>
            </a:pPr>
            <a:r>
              <a:rPr lang="en-US" sz="7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W3 – AI Workforce &amp; Change Strategy</a:t>
            </a:r>
            <a:endParaRPr lang="en-US" sz="750"/>
          </a:p>
        </p:txBody>
      </p:sp>
      <p:sp>
        <p:nvSpPr>
          <p:cNvPr id="21" name="Text 19"/>
          <p:cNvSpPr/>
          <p:nvPr/>
        </p:nvSpPr>
        <p:spPr>
          <a:xfrm>
            <a:off x="373858" y="2749947"/>
            <a:ext cx="2202854" cy="2116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750" i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Architecture-led direction, enterprise AI agenda.</a:t>
            </a:r>
            <a:endParaRPr lang="en-US" sz="750">
              <a:solidFill>
                <a:schemeClr val="bg1"/>
              </a:solidFill>
            </a:endParaRPr>
          </a:p>
        </p:txBody>
      </p:sp>
      <p:sp>
        <p:nvSpPr>
          <p:cNvPr id="22" name="Shape 20"/>
          <p:cNvSpPr/>
          <p:nvPr/>
        </p:nvSpPr>
        <p:spPr>
          <a:xfrm>
            <a:off x="2703748" y="2520090"/>
            <a:ext cx="3840480" cy="457200"/>
          </a:xfrm>
          <a:prstGeom prst="rect">
            <a:avLst/>
          </a:prstGeom>
          <a:solidFill>
            <a:srgbClr val="E6DC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 defTabSz="914377"/>
            <a:endParaRPr lang="en-US" kern="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2784011" y="2550080"/>
            <a:ext cx="2534073" cy="19986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Applied AI (Build &amp; Scale)</a:t>
            </a:r>
            <a:endParaRPr lang="en-US" sz="900"/>
          </a:p>
        </p:txBody>
      </p:sp>
      <p:sp>
        <p:nvSpPr>
          <p:cNvPr id="24" name="Shape 22"/>
          <p:cNvSpPr/>
          <p:nvPr/>
        </p:nvSpPr>
        <p:spPr>
          <a:xfrm>
            <a:off x="2703748" y="2975460"/>
            <a:ext cx="3840480" cy="1600200"/>
          </a:xfrm>
          <a:prstGeom prst="rect">
            <a:avLst/>
          </a:prstGeom>
          <a:solidFill>
            <a:srgbClr val="A100FF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 defTabSz="914377"/>
            <a:endParaRPr lang="en-US" kern="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2810084" y="3057755"/>
            <a:ext cx="1773936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5000"/>
              </a:lnSpc>
              <a:spcAft>
                <a:spcPts val="600"/>
              </a:spcAft>
              <a:buSzPct val="100000"/>
            </a:pPr>
            <a:r>
              <a:rPr lang="en-US" sz="7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W4 – AI Decision Design
W5 – Data Governance &amp; Mgmt
W6 – Data Engineering
W7 – Knowledge Engineering
W8 – AI Insights
W9 – Data Architecture</a:t>
            </a:r>
            <a:endParaRPr lang="en-US" sz="750"/>
          </a:p>
        </p:txBody>
      </p:sp>
      <p:sp>
        <p:nvSpPr>
          <p:cNvPr id="26" name="Text 24"/>
          <p:cNvSpPr/>
          <p:nvPr/>
        </p:nvSpPr>
        <p:spPr>
          <a:xfrm>
            <a:off x="2784011" y="2749947"/>
            <a:ext cx="2524312" cy="198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750" i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 craft roles. End-to-end AI solution delivery.</a:t>
            </a:r>
            <a:endParaRPr lang="en-US" sz="750">
              <a:solidFill>
                <a:schemeClr val="bg1"/>
              </a:solidFill>
            </a:endParaRPr>
          </a:p>
        </p:txBody>
      </p:sp>
      <p:sp>
        <p:nvSpPr>
          <p:cNvPr id="27" name="Shape 25"/>
          <p:cNvSpPr/>
          <p:nvPr/>
        </p:nvSpPr>
        <p:spPr>
          <a:xfrm>
            <a:off x="6666826" y="2520090"/>
            <a:ext cx="2286000" cy="457200"/>
          </a:xfrm>
          <a:prstGeom prst="rect">
            <a:avLst/>
          </a:prstGeom>
          <a:solidFill>
            <a:srgbClr val="FF50A0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 defTabSz="914377"/>
            <a:endParaRPr lang="en-US" kern="0">
              <a:latin typeface="Graphik Regular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6730834" y="2550080"/>
            <a:ext cx="2138846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>
                <a:latin typeface="Arial" pitchFamily="34" charset="0"/>
                <a:ea typeface="Arial" pitchFamily="34" charset="-122"/>
                <a:cs typeface="Arial" pitchFamily="34" charset="-120"/>
              </a:rPr>
              <a:t>3. Emerging</a:t>
            </a:r>
            <a:endParaRPr lang="en-US" sz="900"/>
          </a:p>
        </p:txBody>
      </p:sp>
      <p:sp>
        <p:nvSpPr>
          <p:cNvPr id="29" name="Shape 27"/>
          <p:cNvSpPr/>
          <p:nvPr/>
        </p:nvSpPr>
        <p:spPr>
          <a:xfrm>
            <a:off x="6666826" y="2975460"/>
            <a:ext cx="2286000" cy="1600200"/>
          </a:xfrm>
          <a:prstGeom prst="rect">
            <a:avLst/>
          </a:prstGeom>
          <a:solidFill>
            <a:srgbClr val="FF50A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 defTabSz="914377"/>
            <a:endParaRPr lang="en-US" kern="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6721690" y="3057755"/>
            <a:ext cx="2143549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5000"/>
              </a:lnSpc>
              <a:buSzPct val="100000"/>
            </a:pPr>
            <a:r>
              <a:rPr lang="en-US" sz="7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W17 – AI Applied Research
</a:t>
            </a:r>
            <a:endParaRPr lang="en-US" sz="750"/>
          </a:p>
          <a:p>
            <a:pPr>
              <a:lnSpc>
                <a:spcPct val="115000"/>
              </a:lnSpc>
              <a:buSzPct val="100000"/>
            </a:pPr>
            <a:r>
              <a:rPr lang="en-US" sz="7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W18 – AI Deployment Ethics
</a:t>
            </a:r>
            <a:endParaRPr lang="en-US" sz="750"/>
          </a:p>
          <a:p>
            <a:pPr>
              <a:lnSpc>
                <a:spcPct val="115000"/>
              </a:lnSpc>
              <a:buSzPct val="100000"/>
            </a:pPr>
            <a:r>
              <a:rPr lang="en-US" sz="7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W19 – AI Governance
</a:t>
            </a:r>
            <a:endParaRPr lang="en-US" sz="750"/>
          </a:p>
          <a:p>
            <a:pPr>
              <a:lnSpc>
                <a:spcPct val="115000"/>
              </a:lnSpc>
              <a:buSzPct val="100000"/>
            </a:pPr>
            <a:r>
              <a:rPr lang="en-US" sz="7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W20 – Physical AI &amp; Autonomous Systems</a:t>
            </a:r>
            <a:endParaRPr lang="en-US" sz="750"/>
          </a:p>
        </p:txBody>
      </p:sp>
      <p:sp>
        <p:nvSpPr>
          <p:cNvPr id="31" name="Text 29"/>
          <p:cNvSpPr/>
          <p:nvPr/>
        </p:nvSpPr>
        <p:spPr>
          <a:xfrm>
            <a:off x="6730834" y="2749947"/>
            <a:ext cx="2221992" cy="19625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750" i="1">
                <a:latin typeface="Arial" pitchFamily="34" charset="0"/>
                <a:ea typeface="Arial" pitchFamily="34" charset="-122"/>
                <a:cs typeface="Arial" pitchFamily="34" charset="-120"/>
              </a:rPr>
              <a:t>Cross-cutting, newer, or composite capabilities.</a:t>
            </a:r>
            <a:endParaRPr lang="en-US" sz="750"/>
          </a:p>
        </p:txBody>
      </p:sp>
      <p:sp>
        <p:nvSpPr>
          <p:cNvPr id="32" name="Shape 30"/>
          <p:cNvSpPr/>
          <p:nvPr/>
        </p:nvSpPr>
        <p:spPr>
          <a:xfrm>
            <a:off x="0" y="4800600"/>
            <a:ext cx="9144000" cy="34747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320040" y="4873752"/>
            <a:ext cx="201168" cy="2011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320040" y="4855464"/>
            <a:ext cx="20116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</a:t>
            </a:r>
            <a:endParaRPr lang="en-US" sz="1100"/>
          </a:p>
        </p:txBody>
      </p:sp>
      <p:sp>
        <p:nvSpPr>
          <p:cNvPr id="35" name="Text 33"/>
          <p:cNvSpPr/>
          <p:nvPr/>
        </p:nvSpPr>
        <p:spPr>
          <a:xfrm>
            <a:off x="640080" y="487375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© 2026 Accenture. All rights reserved.</a:t>
            </a:r>
            <a:endParaRPr lang="en-US" sz="700"/>
          </a:p>
        </p:txBody>
      </p:sp>
      <p:sp>
        <p:nvSpPr>
          <p:cNvPr id="36" name="Text 34"/>
          <p:cNvSpPr/>
          <p:nvPr/>
        </p:nvSpPr>
        <p:spPr>
          <a:xfrm>
            <a:off x="6858000" y="487375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700"/>
          </a:p>
        </p:txBody>
      </p:sp>
      <p:sp>
        <p:nvSpPr>
          <p:cNvPr id="37" name="Text 35"/>
          <p:cNvSpPr/>
          <p:nvPr/>
        </p:nvSpPr>
        <p:spPr>
          <a:xfrm>
            <a:off x="8412480" y="4873752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700"/>
          </a:p>
        </p:txBody>
      </p:sp>
      <p:sp>
        <p:nvSpPr>
          <p:cNvPr id="58" name="Text 23">
            <a:extLst>
              <a:ext uri="{FF2B5EF4-FFF2-40B4-BE49-F238E27FC236}">
                <a16:creationId xmlns:a16="http://schemas.microsoft.com/office/drawing/2014/main" id="{0AB99769-306C-62F3-08C7-D4A4A20AFB1C}"/>
              </a:ext>
            </a:extLst>
          </p:cNvPr>
          <p:cNvSpPr/>
          <p:nvPr/>
        </p:nvSpPr>
        <p:spPr>
          <a:xfrm>
            <a:off x="4527132" y="3057755"/>
            <a:ext cx="1773936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5000"/>
              </a:lnSpc>
              <a:spcAft>
                <a:spcPts val="600"/>
              </a:spcAft>
              <a:buSzPct val="100000"/>
            </a:pPr>
            <a:r>
              <a:rPr lang="en-US" sz="7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W10 – Enterprise AI Architecture
W11 – AI Infrastructure Architecture
W12 – AI/ML Computational Science
W13 – MLOps Engineering
W14 – Full Stack AI Development
W15 – AI Security Engineering
W16 – AI Change Enablement</a:t>
            </a:r>
            <a:endParaRPr lang="en-US" sz="75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5720"/>
            <a:ext cx="9144000" cy="77724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09728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W20</a:t>
            </a:r>
            <a:endParaRPr lang="en-US" sz="1800"/>
          </a:p>
        </p:txBody>
      </p:sp>
      <p:sp>
        <p:nvSpPr>
          <p:cNvPr id="5" name="Text 3"/>
          <p:cNvSpPr/>
          <p:nvPr/>
        </p:nvSpPr>
        <p:spPr>
          <a:xfrm>
            <a:off x="1188720" y="109728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Physical AI &amp; Autonomous Systems</a:t>
            </a:r>
            <a:endParaRPr lang="en-US" sz="1800"/>
          </a:p>
        </p:txBody>
      </p:sp>
      <p:sp>
        <p:nvSpPr>
          <p:cNvPr id="8" name="Text 6"/>
          <p:cNvSpPr/>
          <p:nvPr/>
        </p:nvSpPr>
        <p:spPr>
          <a:xfrm>
            <a:off x="45720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 DESCRIPTION</a:t>
            </a:r>
            <a:endParaRPr lang="en-US" sz="800"/>
          </a:p>
        </p:txBody>
      </p:sp>
      <p:sp>
        <p:nvSpPr>
          <p:cNvPr id="9" name="Shape 7"/>
          <p:cNvSpPr/>
          <p:nvPr/>
        </p:nvSpPr>
        <p:spPr>
          <a:xfrm>
            <a:off x="457200" y="123444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1325880"/>
            <a:ext cx="530352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Unify intelligence and integration layers for industrial AI. Design, build, deploy intelligent autonomous systems spanning sensor-to-ERP: edge AI perception, robot fleet orchestration, digital twin simulation, ERP/MES integration. Enable Robotics-as-a-Service.</a:t>
            </a:r>
            <a:endParaRPr lang="en-US" sz="950"/>
          </a:p>
        </p:txBody>
      </p:sp>
      <p:sp>
        <p:nvSpPr>
          <p:cNvPr id="11" name="Text 9"/>
          <p:cNvSpPr/>
          <p:nvPr/>
        </p:nvSpPr>
        <p:spPr>
          <a:xfrm>
            <a:off x="457200" y="278892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</a:t>
            </a:r>
            <a:endParaRPr lang="en-US" sz="800"/>
          </a:p>
        </p:txBody>
      </p:sp>
      <p:sp>
        <p:nvSpPr>
          <p:cNvPr id="12" name="Shape 10"/>
          <p:cNvSpPr/>
          <p:nvPr/>
        </p:nvSpPr>
        <p:spPr>
          <a:xfrm>
            <a:off x="457200" y="3017520"/>
            <a:ext cx="530352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3108960"/>
            <a:ext cx="53035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Robotics AI · Robot fleet orchestration · Digital twins · Edge AI &amp; sensor fusion · ERP/MES/MOS integration · Foundation models for robotics · RaaS · Safety-critical systems</a:t>
            </a:r>
            <a:endParaRPr lang="en-US" sz="900"/>
          </a:p>
        </p:txBody>
      </p:sp>
      <p:sp>
        <p:nvSpPr>
          <p:cNvPr id="14" name="Text 12"/>
          <p:cNvSpPr/>
          <p:nvPr/>
        </p:nvSpPr>
        <p:spPr>
          <a:xfrm>
            <a:off x="6126480" y="100584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SKILLS</a:t>
            </a:r>
            <a:endParaRPr lang="en-US" sz="800"/>
          </a:p>
        </p:txBody>
      </p:sp>
      <p:sp>
        <p:nvSpPr>
          <p:cNvPr id="15" name="Shape 13"/>
          <p:cNvSpPr/>
          <p:nvPr/>
        </p:nvSpPr>
        <p:spPr>
          <a:xfrm>
            <a:off x="6126480" y="1234440"/>
            <a:ext cx="274320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126480" y="1371600"/>
            <a:ext cx="2743200" cy="2560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 b="1"/>
          </a:p>
        </p:txBody>
      </p:sp>
      <p:sp>
        <p:nvSpPr>
          <p:cNvPr id="17" name="Text 15"/>
          <p:cNvSpPr/>
          <p:nvPr/>
        </p:nvSpPr>
        <p:spPr>
          <a:xfrm>
            <a:off x="6217920" y="137160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5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Physical AI ★</a:t>
            </a:r>
            <a:endParaRPr lang="en-US" sz="850" b="1"/>
          </a:p>
        </p:txBody>
      </p:sp>
      <p:sp>
        <p:nvSpPr>
          <p:cNvPr id="18" name="Shape 16"/>
          <p:cNvSpPr/>
          <p:nvPr/>
        </p:nvSpPr>
        <p:spPr>
          <a:xfrm>
            <a:off x="6126480" y="167335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217920" y="167335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Robot Fleet Orchestration</a:t>
            </a:r>
            <a:endParaRPr lang="en-US" sz="850"/>
          </a:p>
        </p:txBody>
      </p:sp>
      <p:sp>
        <p:nvSpPr>
          <p:cNvPr id="20" name="Shape 18"/>
          <p:cNvSpPr/>
          <p:nvPr/>
        </p:nvSpPr>
        <p:spPr>
          <a:xfrm>
            <a:off x="6126480" y="1975104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217920" y="197510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Twins</a:t>
            </a:r>
            <a:endParaRPr lang="en-US" sz="850"/>
          </a:p>
        </p:txBody>
      </p:sp>
      <p:sp>
        <p:nvSpPr>
          <p:cNvPr id="22" name="Shape 20"/>
          <p:cNvSpPr/>
          <p:nvPr/>
        </p:nvSpPr>
        <p:spPr>
          <a:xfrm>
            <a:off x="6126480" y="2276856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217920" y="2276856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Edge AI</a:t>
            </a:r>
            <a:endParaRPr lang="en-US" sz="850"/>
          </a:p>
        </p:txBody>
      </p:sp>
      <p:sp>
        <p:nvSpPr>
          <p:cNvPr id="24" name="Shape 22"/>
          <p:cNvSpPr/>
          <p:nvPr/>
        </p:nvSpPr>
        <p:spPr>
          <a:xfrm>
            <a:off x="6126480" y="2578608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217920" y="2578608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ERP/MES Integration</a:t>
            </a:r>
            <a:endParaRPr lang="en-US" sz="850"/>
          </a:p>
        </p:txBody>
      </p:sp>
      <p:sp>
        <p:nvSpPr>
          <p:cNvPr id="26" name="Shape 24"/>
          <p:cNvSpPr/>
          <p:nvPr/>
        </p:nvSpPr>
        <p:spPr>
          <a:xfrm>
            <a:off x="6126480" y="2880360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217920" y="288036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Foundation Models for Robotics</a:t>
            </a:r>
            <a:endParaRPr lang="en-US" sz="850"/>
          </a:p>
        </p:txBody>
      </p:sp>
      <p:sp>
        <p:nvSpPr>
          <p:cNvPr id="28" name="Shape 26"/>
          <p:cNvSpPr/>
          <p:nvPr/>
        </p:nvSpPr>
        <p:spPr>
          <a:xfrm>
            <a:off x="6126480" y="3182112"/>
            <a:ext cx="2743200" cy="25603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217920" y="318211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RaaS Architecture</a:t>
            </a:r>
            <a:endParaRPr lang="en-US" sz="850"/>
          </a:p>
        </p:txBody>
      </p:sp>
      <p:sp>
        <p:nvSpPr>
          <p:cNvPr id="31" name="Text 29"/>
          <p:cNvSpPr/>
          <p:nvPr/>
        </p:nvSpPr>
        <p:spPr>
          <a:xfrm>
            <a:off x="6217920" y="348386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850"/>
          </a:p>
        </p:txBody>
      </p:sp>
      <p:sp>
        <p:nvSpPr>
          <p:cNvPr id="32" name="Text 30"/>
          <p:cNvSpPr/>
          <p:nvPr/>
        </p:nvSpPr>
        <p:spPr>
          <a:xfrm>
            <a:off x="457200" y="379476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300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IMPACT ON THIS ROLE</a:t>
            </a:r>
            <a:endParaRPr lang="en-US" sz="800"/>
          </a:p>
        </p:txBody>
      </p:sp>
      <p:sp>
        <p:nvSpPr>
          <p:cNvPr id="33" name="Shape 31"/>
          <p:cNvSpPr/>
          <p:nvPr/>
        </p:nvSpPr>
        <p:spPr>
          <a:xfrm>
            <a:off x="457200" y="4023360"/>
            <a:ext cx="8412480" cy="2743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457200" y="4096512"/>
            <a:ext cx="8412480" cy="640080"/>
          </a:xfrm>
          <a:prstGeom prst="rect">
            <a:avLst/>
          </a:prstGeom>
          <a:solidFill>
            <a:srgbClr val="F8EE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457200" y="4096512"/>
            <a:ext cx="54864" cy="64008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640080" y="4114800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Physical AI is 3-5 years behind software AI but accelerating rapidly. 2026 marks year 1 of mass humanoid production. 500B intelligent systems market.</a:t>
            </a:r>
            <a:endParaRPr lang="en-US" sz="900"/>
          </a:p>
        </p:txBody>
      </p:sp>
      <p:sp>
        <p:nvSpPr>
          <p:cNvPr id="37" name="Shape 35"/>
          <p:cNvSpPr/>
          <p:nvPr/>
        </p:nvSpPr>
        <p:spPr>
          <a:xfrm>
            <a:off x="0" y="4800600"/>
            <a:ext cx="9144000" cy="34747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320040" y="4873752"/>
            <a:ext cx="201168" cy="2011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320040" y="4855464"/>
            <a:ext cx="20116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</a:t>
            </a:r>
            <a:endParaRPr lang="en-US" sz="1100"/>
          </a:p>
        </p:txBody>
      </p:sp>
      <p:sp>
        <p:nvSpPr>
          <p:cNvPr id="40" name="Text 38"/>
          <p:cNvSpPr/>
          <p:nvPr/>
        </p:nvSpPr>
        <p:spPr>
          <a:xfrm>
            <a:off x="640080" y="487375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© 2026 Accenture. All rights reserved.</a:t>
            </a:r>
            <a:endParaRPr lang="en-US" sz="700"/>
          </a:p>
        </p:txBody>
      </p:sp>
      <p:sp>
        <p:nvSpPr>
          <p:cNvPr id="41" name="Text 39"/>
          <p:cNvSpPr/>
          <p:nvPr/>
        </p:nvSpPr>
        <p:spPr>
          <a:xfrm>
            <a:off x="6858000" y="487375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700"/>
          </a:p>
        </p:txBody>
      </p:sp>
      <p:sp>
        <p:nvSpPr>
          <p:cNvPr id="42" name="Text 40"/>
          <p:cNvSpPr/>
          <p:nvPr/>
        </p:nvSpPr>
        <p:spPr>
          <a:xfrm>
            <a:off x="8412480" y="4873752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</a:t>
            </a:r>
            <a:endParaRPr lang="en-US" sz="700"/>
          </a:p>
        </p:txBody>
      </p:sp>
      <p:sp>
        <p:nvSpPr>
          <p:cNvPr id="45" name="Shape 4">
            <a:extLst>
              <a:ext uri="{FF2B5EF4-FFF2-40B4-BE49-F238E27FC236}">
                <a16:creationId xmlns:a16="http://schemas.microsoft.com/office/drawing/2014/main" id="{0A97DF61-11A9-3B4A-EEA1-2D3C08434BFB}"/>
              </a:ext>
            </a:extLst>
          </p:cNvPr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solidFill>
            <a:srgbClr val="FF50A0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 defTabSz="914377"/>
            <a:endParaRPr lang="en-US" kern="0">
              <a:latin typeface="Graphik Regular"/>
            </a:endParaRPr>
          </a:p>
        </p:txBody>
      </p:sp>
      <p:sp>
        <p:nvSpPr>
          <p:cNvPr id="46" name="Text 5">
            <a:extLst>
              <a:ext uri="{FF2B5EF4-FFF2-40B4-BE49-F238E27FC236}">
                <a16:creationId xmlns:a16="http://schemas.microsoft.com/office/drawing/2014/main" id="{BA226B4C-35DE-061A-C1E3-E05B5713C5C1}"/>
              </a:ext>
            </a:extLst>
          </p:cNvPr>
          <p:cNvSpPr/>
          <p:nvPr/>
        </p:nvSpPr>
        <p:spPr>
          <a:xfrm>
            <a:off x="457200" y="502920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>
                <a:latin typeface="Arial" pitchFamily="34" charset="0"/>
                <a:ea typeface="Arial" pitchFamily="34" charset="-122"/>
                <a:cs typeface="Arial" pitchFamily="34" charset="-120"/>
              </a:rPr>
              <a:t>EMERGING</a:t>
            </a:r>
            <a:endParaRPr lang="en-US" sz="7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5720"/>
            <a:ext cx="9144000" cy="68580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09728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W2 &amp; W3 — Workflow &amp; Workforce Reframing</a:t>
            </a:r>
            <a:endParaRPr lang="en-US" sz="1800"/>
          </a:p>
        </p:txBody>
      </p:sp>
      <p:sp>
        <p:nvSpPr>
          <p:cNvPr id="5" name="Text 3"/>
          <p:cNvSpPr/>
          <p:nvPr/>
        </p:nvSpPr>
        <p:spPr>
          <a:xfrm>
            <a:off x="457200" y="475488"/>
            <a:ext cx="45720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STRATEGY SEGMENT · KEY CHANGES</a:t>
            </a:r>
            <a:endParaRPr lang="en-US" sz="900"/>
          </a:p>
        </p:txBody>
      </p:sp>
      <p:sp>
        <p:nvSpPr>
          <p:cNvPr id="6" name="Shape 4"/>
          <p:cNvSpPr/>
          <p:nvPr/>
        </p:nvSpPr>
        <p:spPr>
          <a:xfrm>
            <a:off x="365760" y="914400"/>
            <a:ext cx="4023360" cy="3657600"/>
          </a:xfrm>
          <a:prstGeom prst="rect">
            <a:avLst/>
          </a:prstGeom>
          <a:solidFill>
            <a:srgbClr val="FFFFFF"/>
          </a:solidFill>
          <a:ln w="19050">
            <a:solidFill>
              <a:srgbClr val="A100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365760" y="914400"/>
            <a:ext cx="4023360" cy="45720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7200" y="91440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W2 – AI Workflow Transformation</a:t>
            </a:r>
            <a:endParaRPr lang="en-US" sz="1100"/>
          </a:p>
        </p:txBody>
      </p:sp>
      <p:sp>
        <p:nvSpPr>
          <p:cNvPr id="9" name="Text 7"/>
          <p:cNvSpPr/>
          <p:nvPr/>
        </p:nvSpPr>
        <p:spPr>
          <a:xfrm>
            <a:off x="502920" y="1463040"/>
            <a:ext cx="37490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900" b="1">
                <a:solidFill>
                  <a:srgbClr val="000000"/>
                </a:solidFill>
              </a:rPr>
              <a:t>Key shifts:
</a:t>
            </a:r>
            <a:r>
              <a:rPr lang="en-US" sz="850">
                <a:solidFill>
                  <a:srgbClr val="333333"/>
                </a:solidFill>
              </a:rPr>
              <a:t>• Workflow-centric transformation, not abstract strategy
• 18–24 month planning window
• Market and client demand alignment
</a:t>
            </a:r>
            <a:r>
              <a:rPr lang="en-US" sz="900" b="1">
                <a:solidFill>
                  <a:srgbClr val="000000"/>
                </a:solidFill>
              </a:rPr>
              <a:t>
Durable differentiators:
</a:t>
            </a:r>
            <a:r>
              <a:rPr lang="en-US" sz="850">
                <a:solidFill>
                  <a:srgbClr val="333333"/>
                </a:solidFill>
              </a:rPr>
              <a:t>• Industry &amp; functional process redesign</a:t>
            </a:r>
            <a:endParaRPr lang="en-US" sz="900"/>
          </a:p>
          <a:p>
            <a:pPr marL="0" indent="0">
              <a:lnSpc>
                <a:spcPct val="125000"/>
              </a:lnSpc>
              <a:buNone/>
            </a:pPr>
            <a:r>
              <a:rPr lang="en-US" sz="850">
                <a:solidFill>
                  <a:srgbClr val="333333"/>
                </a:solidFill>
              </a:rPr>
              <a:t>• AI &amp; Data solution architecture</a:t>
            </a:r>
            <a:endParaRPr lang="en-US" sz="900"/>
          </a:p>
          <a:p>
            <a:pPr marL="0" indent="0">
              <a:lnSpc>
                <a:spcPct val="125000"/>
              </a:lnSpc>
              <a:buNone/>
            </a:pPr>
            <a:r>
              <a:rPr lang="en-US" sz="850">
                <a:solidFill>
                  <a:srgbClr val="333333"/>
                </a:solidFill>
              </a:rPr>
              <a:t>• Human-machine interaction design</a:t>
            </a:r>
            <a:endParaRPr lang="en-US" sz="900"/>
          </a:p>
          <a:p>
            <a:pPr marL="0" indent="0">
              <a:lnSpc>
                <a:spcPct val="125000"/>
              </a:lnSpc>
              <a:buNone/>
            </a:pPr>
            <a:r>
              <a:rPr lang="en-US" sz="850">
                <a:solidFill>
                  <a:srgbClr val="333333"/>
                </a:solidFill>
              </a:rPr>
              <a:t>• Business process strategy &amp; operating model</a:t>
            </a:r>
            <a:endParaRPr lang="en-US" sz="900"/>
          </a:p>
        </p:txBody>
      </p:sp>
      <p:sp>
        <p:nvSpPr>
          <p:cNvPr id="10" name="Shape 8"/>
          <p:cNvSpPr/>
          <p:nvPr/>
        </p:nvSpPr>
        <p:spPr>
          <a:xfrm>
            <a:off x="4754880" y="914400"/>
            <a:ext cx="4023360" cy="3657600"/>
          </a:xfrm>
          <a:prstGeom prst="rect">
            <a:avLst/>
          </a:prstGeom>
          <a:solidFill>
            <a:srgbClr val="FFFFFF"/>
          </a:solidFill>
          <a:ln w="19050">
            <a:solidFill>
              <a:srgbClr val="A100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754880" y="914400"/>
            <a:ext cx="4023360" cy="457200"/>
          </a:xfrm>
          <a:prstGeom prst="rect">
            <a:avLst/>
          </a:prstGeom>
          <a:solidFill>
            <a:srgbClr val="7030A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846320" y="91440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W3 / W16 — Proposed Split</a:t>
            </a:r>
            <a:endParaRPr lang="en-US" sz="1100"/>
          </a:p>
        </p:txBody>
      </p:sp>
      <p:sp>
        <p:nvSpPr>
          <p:cNvPr id="13" name="Shape 11"/>
          <p:cNvSpPr/>
          <p:nvPr/>
        </p:nvSpPr>
        <p:spPr>
          <a:xfrm>
            <a:off x="4892040" y="1508760"/>
            <a:ext cx="3749040" cy="123444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4892040" y="1508760"/>
            <a:ext cx="54864" cy="123444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029200" y="1554480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00" b="1">
                <a:solidFill>
                  <a:srgbClr val="A100FF"/>
                </a:solidFill>
                <a:latin typeface="Arial" pitchFamily="34" charset="0"/>
                <a:cs typeface="Arial" pitchFamily="34" charset="-120"/>
              </a:rPr>
              <a:t>W3 – AI Workforce &amp; Change Strategy (Advisory)</a:t>
            </a:r>
          </a:p>
        </p:txBody>
      </p:sp>
      <p:sp>
        <p:nvSpPr>
          <p:cNvPr id="16" name="Text 14"/>
          <p:cNvSpPr/>
          <p:nvPr/>
        </p:nvSpPr>
        <p:spPr>
          <a:xfrm>
            <a:off x="5029200" y="1828800"/>
            <a:ext cx="3474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8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Quantifies AI impact on jobs and skills</a:t>
            </a:r>
            <a:endParaRPr lang="en-US" sz="850"/>
          </a:p>
          <a:p>
            <a:pPr marL="0" indent="0">
              <a:lnSpc>
                <a:spcPct val="120000"/>
              </a:lnSpc>
              <a:buNone/>
            </a:pPr>
            <a:r>
              <a:rPr lang="en-US" sz="8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Workforce transition &amp; reskilling strategy</a:t>
            </a:r>
            <a:endParaRPr lang="en-US" sz="850"/>
          </a:p>
          <a:p>
            <a:pPr marL="0" indent="0">
              <a:lnSpc>
                <a:spcPct val="120000"/>
              </a:lnSpc>
              <a:buNone/>
            </a:pPr>
            <a:r>
              <a:rPr lang="en-US" sz="8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Sits in Strategy / Blueprint segment</a:t>
            </a:r>
            <a:endParaRPr lang="en-US" sz="850"/>
          </a:p>
        </p:txBody>
      </p:sp>
      <p:sp>
        <p:nvSpPr>
          <p:cNvPr id="17" name="Shape 15"/>
          <p:cNvSpPr/>
          <p:nvPr/>
        </p:nvSpPr>
        <p:spPr>
          <a:xfrm>
            <a:off x="4892040" y="2880360"/>
            <a:ext cx="3749040" cy="123444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4892040" y="2880360"/>
            <a:ext cx="54864" cy="123444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029200" y="2926080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00" b="1">
                <a:solidFill>
                  <a:srgbClr val="A100FF"/>
                </a:solidFill>
                <a:latin typeface="Arial" pitchFamily="34" charset="0"/>
                <a:cs typeface="Arial" pitchFamily="34" charset="-120"/>
              </a:rPr>
              <a:t>W16 – AI Change Enablement (Execution)</a:t>
            </a:r>
          </a:p>
        </p:txBody>
      </p:sp>
      <p:sp>
        <p:nvSpPr>
          <p:cNvPr id="20" name="Text 18"/>
          <p:cNvSpPr/>
          <p:nvPr/>
        </p:nvSpPr>
        <p:spPr>
          <a:xfrm>
            <a:off x="5029200" y="3200400"/>
            <a:ext cx="3474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8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Operationalizes human–machine collaboration</a:t>
            </a:r>
            <a:endParaRPr lang="en-US" sz="850"/>
          </a:p>
          <a:p>
            <a:pPr marL="0" indent="0">
              <a:lnSpc>
                <a:spcPct val="120000"/>
              </a:lnSpc>
              <a:buNone/>
            </a:pPr>
            <a:r>
              <a:rPr lang="en-US" sz="8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Training, adoption, behavioral enablement</a:t>
            </a:r>
            <a:endParaRPr lang="en-US" sz="850"/>
          </a:p>
          <a:p>
            <a:pPr marL="0" indent="0">
              <a:lnSpc>
                <a:spcPct val="120000"/>
              </a:lnSpc>
              <a:buNone/>
            </a:pPr>
            <a:r>
              <a:rPr lang="en-US" sz="8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Sits in Applied AI segment</a:t>
            </a:r>
            <a:endParaRPr lang="en-US" sz="850"/>
          </a:p>
        </p:txBody>
      </p:sp>
      <p:sp>
        <p:nvSpPr>
          <p:cNvPr id="21" name="Shape 19"/>
          <p:cNvSpPr/>
          <p:nvPr/>
        </p:nvSpPr>
        <p:spPr>
          <a:xfrm>
            <a:off x="0" y="4800600"/>
            <a:ext cx="9144000" cy="34747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320040" y="4873752"/>
            <a:ext cx="201168" cy="2011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320040" y="4855464"/>
            <a:ext cx="20116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</a:t>
            </a:r>
            <a:endParaRPr lang="en-US" sz="1100"/>
          </a:p>
        </p:txBody>
      </p:sp>
      <p:sp>
        <p:nvSpPr>
          <p:cNvPr id="24" name="Text 22"/>
          <p:cNvSpPr/>
          <p:nvPr/>
        </p:nvSpPr>
        <p:spPr>
          <a:xfrm>
            <a:off x="640080" y="487375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© 2026 Accenture. All rights reserved.</a:t>
            </a:r>
            <a:endParaRPr lang="en-US" sz="700"/>
          </a:p>
        </p:txBody>
      </p:sp>
      <p:sp>
        <p:nvSpPr>
          <p:cNvPr id="25" name="Text 23"/>
          <p:cNvSpPr/>
          <p:nvPr/>
        </p:nvSpPr>
        <p:spPr>
          <a:xfrm>
            <a:off x="6858000" y="487375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700"/>
          </a:p>
        </p:txBody>
      </p:sp>
      <p:sp>
        <p:nvSpPr>
          <p:cNvPr id="26" name="Text 24"/>
          <p:cNvSpPr/>
          <p:nvPr/>
        </p:nvSpPr>
        <p:spPr>
          <a:xfrm>
            <a:off x="8412480" y="4873752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7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5720"/>
            <a:ext cx="9144000" cy="68580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09728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Philosophy — What Shifted</a:t>
            </a:r>
            <a:endParaRPr lang="en-US" sz="1800"/>
          </a:p>
        </p:txBody>
      </p:sp>
      <p:sp>
        <p:nvSpPr>
          <p:cNvPr id="5" name="Text 3"/>
          <p:cNvSpPr/>
          <p:nvPr/>
        </p:nvSpPr>
        <p:spPr>
          <a:xfrm>
            <a:off x="457200" y="475488"/>
            <a:ext cx="45720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PRINCIPLES FROM WORKING SESSION</a:t>
            </a:r>
            <a:endParaRPr lang="en-US" sz="900"/>
          </a:p>
        </p:txBody>
      </p:sp>
      <p:sp>
        <p:nvSpPr>
          <p:cNvPr id="6" name="Shape 4"/>
          <p:cNvSpPr/>
          <p:nvPr/>
        </p:nvSpPr>
        <p:spPr>
          <a:xfrm>
            <a:off x="457200" y="960120"/>
            <a:ext cx="3474720" cy="5943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548640" y="960120"/>
            <a:ext cx="3291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>
                <a:latin typeface="Arial" pitchFamily="34" charset="0"/>
                <a:ea typeface="Arial" pitchFamily="34" charset="-122"/>
                <a:cs typeface="Arial" pitchFamily="34" charset="-120"/>
              </a:rPr>
              <a:t>Capability-box alignment</a:t>
            </a:r>
            <a:endParaRPr lang="en-US" sz="1000"/>
          </a:p>
        </p:txBody>
      </p:sp>
      <p:sp>
        <p:nvSpPr>
          <p:cNvPr id="8" name="Text 6"/>
          <p:cNvSpPr/>
          <p:nvPr/>
        </p:nvSpPr>
        <p:spPr>
          <a:xfrm>
            <a:off x="4069080" y="960120"/>
            <a:ext cx="457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/>
          </a:p>
        </p:txBody>
      </p:sp>
      <p:sp>
        <p:nvSpPr>
          <p:cNvPr id="9" name="Shape 7"/>
          <p:cNvSpPr/>
          <p:nvPr/>
        </p:nvSpPr>
        <p:spPr>
          <a:xfrm>
            <a:off x="4663440" y="960120"/>
            <a:ext cx="4023360" cy="594360"/>
          </a:xfrm>
          <a:prstGeom prst="rect">
            <a:avLst/>
          </a:prstGeom>
          <a:solidFill>
            <a:srgbClr val="F8EEFF"/>
          </a:solidFill>
          <a:ln/>
        </p:spPr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4754880" y="960120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b="1">
                <a:solidFill>
                  <a:srgbClr val="7500BF"/>
                </a:solidFill>
                <a:latin typeface="Arial" pitchFamily="34" charset="0"/>
                <a:cs typeface="Arial" pitchFamily="34" charset="-120"/>
              </a:rPr>
              <a:t>Client &amp; market demand alignment</a:t>
            </a:r>
          </a:p>
        </p:txBody>
      </p:sp>
      <p:sp>
        <p:nvSpPr>
          <p:cNvPr id="11" name="Shape 9"/>
          <p:cNvSpPr/>
          <p:nvPr/>
        </p:nvSpPr>
        <p:spPr>
          <a:xfrm>
            <a:off x="457200" y="1709928"/>
            <a:ext cx="3474720" cy="5943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2" name="Text 10"/>
          <p:cNvSpPr/>
          <p:nvPr/>
        </p:nvSpPr>
        <p:spPr>
          <a:xfrm>
            <a:off x="548640" y="1709928"/>
            <a:ext cx="3291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>
                <a:latin typeface="Arial" pitchFamily="34" charset="0"/>
                <a:cs typeface="Arial" pitchFamily="34" charset="-120"/>
              </a:rPr>
              <a:t>Static role taxonomy</a:t>
            </a:r>
          </a:p>
        </p:txBody>
      </p:sp>
      <p:sp>
        <p:nvSpPr>
          <p:cNvPr id="13" name="Text 11"/>
          <p:cNvSpPr/>
          <p:nvPr/>
        </p:nvSpPr>
        <p:spPr>
          <a:xfrm>
            <a:off x="4069080" y="1709928"/>
            <a:ext cx="457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/>
          </a:p>
        </p:txBody>
      </p:sp>
      <p:sp>
        <p:nvSpPr>
          <p:cNvPr id="14" name="Shape 12"/>
          <p:cNvSpPr/>
          <p:nvPr/>
        </p:nvSpPr>
        <p:spPr>
          <a:xfrm>
            <a:off x="4663440" y="1709928"/>
            <a:ext cx="4023360" cy="594360"/>
          </a:xfrm>
          <a:prstGeom prst="rect">
            <a:avLst/>
          </a:prstGeom>
          <a:solidFill>
            <a:srgbClr val="F8EEFF"/>
          </a:solidFill>
          <a:ln/>
        </p:spPr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4754880" y="1709928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b="1">
                <a:solidFill>
                  <a:srgbClr val="7500BF"/>
                </a:solidFill>
                <a:latin typeface="Arial" pitchFamily="34" charset="0"/>
                <a:cs typeface="Arial" pitchFamily="34" charset="-120"/>
              </a:rPr>
              <a:t>Evolving, explainable segmentation</a:t>
            </a:r>
          </a:p>
        </p:txBody>
      </p:sp>
      <p:sp>
        <p:nvSpPr>
          <p:cNvPr id="16" name="Shape 14"/>
          <p:cNvSpPr/>
          <p:nvPr/>
        </p:nvSpPr>
        <p:spPr>
          <a:xfrm>
            <a:off x="457200" y="2459736"/>
            <a:ext cx="3474720" cy="5943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7" name="Text 15"/>
          <p:cNvSpPr/>
          <p:nvPr/>
        </p:nvSpPr>
        <p:spPr>
          <a:xfrm>
            <a:off x="548640" y="2459736"/>
            <a:ext cx="3291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>
                <a:latin typeface="Arial" pitchFamily="34" charset="0"/>
                <a:cs typeface="Arial" pitchFamily="34" charset="-120"/>
              </a:rPr>
              <a:t>Elimination framing</a:t>
            </a:r>
          </a:p>
        </p:txBody>
      </p:sp>
      <p:sp>
        <p:nvSpPr>
          <p:cNvPr id="18" name="Text 16"/>
          <p:cNvSpPr/>
          <p:nvPr/>
        </p:nvSpPr>
        <p:spPr>
          <a:xfrm>
            <a:off x="4069080" y="2459736"/>
            <a:ext cx="457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/>
          </a:p>
        </p:txBody>
      </p:sp>
      <p:sp>
        <p:nvSpPr>
          <p:cNvPr id="19" name="Shape 17"/>
          <p:cNvSpPr/>
          <p:nvPr/>
        </p:nvSpPr>
        <p:spPr>
          <a:xfrm>
            <a:off x="4663440" y="2459736"/>
            <a:ext cx="4023360" cy="594360"/>
          </a:xfrm>
          <a:prstGeom prst="rect">
            <a:avLst/>
          </a:prstGeom>
          <a:solidFill>
            <a:srgbClr val="F8EEFF"/>
          </a:solidFill>
          <a:ln/>
        </p:spPr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Text 18"/>
          <p:cNvSpPr/>
          <p:nvPr/>
        </p:nvSpPr>
        <p:spPr>
          <a:xfrm>
            <a:off x="4754880" y="2459736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b="1">
                <a:solidFill>
                  <a:srgbClr val="7500BF"/>
                </a:solidFill>
                <a:latin typeface="Arial" pitchFamily="34" charset="0"/>
                <a:cs typeface="Arial" pitchFamily="34" charset="-120"/>
              </a:rPr>
              <a:t>Role evolution &amp; aggregation</a:t>
            </a:r>
          </a:p>
        </p:txBody>
      </p:sp>
      <p:sp>
        <p:nvSpPr>
          <p:cNvPr id="21" name="Shape 19"/>
          <p:cNvSpPr/>
          <p:nvPr/>
        </p:nvSpPr>
        <p:spPr>
          <a:xfrm>
            <a:off x="457200" y="3209544"/>
            <a:ext cx="3474720" cy="5943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2" name="Text 20"/>
          <p:cNvSpPr/>
          <p:nvPr/>
        </p:nvSpPr>
        <p:spPr>
          <a:xfrm>
            <a:off x="548640" y="3209544"/>
            <a:ext cx="3291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>
                <a:latin typeface="Arial" pitchFamily="34" charset="0"/>
                <a:cs typeface="Arial" pitchFamily="34" charset="-120"/>
              </a:rPr>
              <a:t>Internal architecture purity</a:t>
            </a:r>
          </a:p>
        </p:txBody>
      </p:sp>
      <p:sp>
        <p:nvSpPr>
          <p:cNvPr id="23" name="Text 21"/>
          <p:cNvSpPr/>
          <p:nvPr/>
        </p:nvSpPr>
        <p:spPr>
          <a:xfrm>
            <a:off x="4069080" y="3209544"/>
            <a:ext cx="457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/>
          </a:p>
        </p:txBody>
      </p:sp>
      <p:sp>
        <p:nvSpPr>
          <p:cNvPr id="24" name="Shape 22"/>
          <p:cNvSpPr/>
          <p:nvPr/>
        </p:nvSpPr>
        <p:spPr>
          <a:xfrm>
            <a:off x="4663440" y="3209544"/>
            <a:ext cx="4023360" cy="594360"/>
          </a:xfrm>
          <a:prstGeom prst="rect">
            <a:avLst/>
          </a:prstGeom>
          <a:solidFill>
            <a:srgbClr val="F8EEFF"/>
          </a:solidFill>
          <a:ln/>
        </p:spPr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Text 23"/>
          <p:cNvSpPr/>
          <p:nvPr/>
        </p:nvSpPr>
        <p:spPr>
          <a:xfrm>
            <a:off x="4754880" y="3209544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b="1">
                <a:solidFill>
                  <a:srgbClr val="7500BF"/>
                </a:solidFill>
                <a:latin typeface="Arial" pitchFamily="34" charset="0"/>
                <a:cs typeface="Arial" pitchFamily="34" charset="-120"/>
              </a:rPr>
              <a:t>Leader-friendly storytelling</a:t>
            </a:r>
          </a:p>
        </p:txBody>
      </p:sp>
      <p:sp>
        <p:nvSpPr>
          <p:cNvPr id="26" name="Shape 24"/>
          <p:cNvSpPr/>
          <p:nvPr/>
        </p:nvSpPr>
        <p:spPr>
          <a:xfrm>
            <a:off x="457200" y="3959352"/>
            <a:ext cx="3474720" cy="5943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7" name="Text 25"/>
          <p:cNvSpPr/>
          <p:nvPr/>
        </p:nvSpPr>
        <p:spPr>
          <a:xfrm>
            <a:off x="548640" y="3959352"/>
            <a:ext cx="3291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>
                <a:latin typeface="Arial" pitchFamily="34" charset="0"/>
                <a:cs typeface="Arial" pitchFamily="34" charset="-120"/>
              </a:rPr>
              <a:t>Strategy as pure advisory</a:t>
            </a:r>
          </a:p>
        </p:txBody>
      </p:sp>
      <p:sp>
        <p:nvSpPr>
          <p:cNvPr id="28" name="Text 26"/>
          <p:cNvSpPr/>
          <p:nvPr/>
        </p:nvSpPr>
        <p:spPr>
          <a:xfrm>
            <a:off x="4069080" y="3959352"/>
            <a:ext cx="457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/>
          </a:p>
        </p:txBody>
      </p:sp>
      <p:sp>
        <p:nvSpPr>
          <p:cNvPr id="29" name="Shape 27"/>
          <p:cNvSpPr/>
          <p:nvPr/>
        </p:nvSpPr>
        <p:spPr>
          <a:xfrm>
            <a:off x="4663440" y="3959352"/>
            <a:ext cx="4023360" cy="594360"/>
          </a:xfrm>
          <a:prstGeom prst="rect">
            <a:avLst/>
          </a:prstGeom>
          <a:solidFill>
            <a:srgbClr val="F8EEFF"/>
          </a:solidFill>
          <a:ln/>
        </p:spPr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Text 28"/>
          <p:cNvSpPr/>
          <p:nvPr/>
        </p:nvSpPr>
        <p:spPr>
          <a:xfrm>
            <a:off x="4754880" y="3959352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b="1">
                <a:solidFill>
                  <a:srgbClr val="7500BF"/>
                </a:solidFill>
                <a:latin typeface="Arial" pitchFamily="34" charset="0"/>
                <a:cs typeface="Arial" pitchFamily="34" charset="-120"/>
              </a:rPr>
              <a:t>Architecture-led, hands-on accountability</a:t>
            </a:r>
          </a:p>
        </p:txBody>
      </p:sp>
      <p:sp>
        <p:nvSpPr>
          <p:cNvPr id="31" name="Shape 29"/>
          <p:cNvSpPr/>
          <p:nvPr/>
        </p:nvSpPr>
        <p:spPr>
          <a:xfrm>
            <a:off x="0" y="4800600"/>
            <a:ext cx="9144000" cy="34747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320040" y="4873752"/>
            <a:ext cx="201168" cy="2011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320040" y="4855464"/>
            <a:ext cx="20116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</a:t>
            </a:r>
            <a:endParaRPr lang="en-US" sz="1100"/>
          </a:p>
        </p:txBody>
      </p:sp>
      <p:sp>
        <p:nvSpPr>
          <p:cNvPr id="34" name="Text 32"/>
          <p:cNvSpPr/>
          <p:nvPr/>
        </p:nvSpPr>
        <p:spPr>
          <a:xfrm>
            <a:off x="640080" y="487375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© 2026 Accenture. All rights reserved.</a:t>
            </a:r>
            <a:endParaRPr lang="en-US" sz="700"/>
          </a:p>
        </p:txBody>
      </p:sp>
      <p:sp>
        <p:nvSpPr>
          <p:cNvPr id="35" name="Text 33"/>
          <p:cNvSpPr/>
          <p:nvPr/>
        </p:nvSpPr>
        <p:spPr>
          <a:xfrm>
            <a:off x="6858000" y="487375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700"/>
          </a:p>
        </p:txBody>
      </p:sp>
      <p:sp>
        <p:nvSpPr>
          <p:cNvPr id="36" name="Text 34"/>
          <p:cNvSpPr/>
          <p:nvPr/>
        </p:nvSpPr>
        <p:spPr>
          <a:xfrm>
            <a:off x="8412480" y="4873752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70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33BC4C6-C09E-107F-F090-59B198C63FA9}"/>
              </a:ext>
            </a:extLst>
          </p:cNvPr>
          <p:cNvSpPr/>
          <p:nvPr/>
        </p:nvSpPr>
        <p:spPr>
          <a:xfrm>
            <a:off x="9505526" y="2259826"/>
            <a:ext cx="340686" cy="2721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F91DDC-C406-736F-7164-B233AA7FB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128CA114-FB20-2C21-665B-5D2330D6B5DE}"/>
              </a:ext>
            </a:extLst>
          </p:cNvPr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01706AB3-CE5E-A3EB-4C66-33BF77CF43D9}"/>
              </a:ext>
            </a:extLst>
          </p:cNvPr>
          <p:cNvSpPr/>
          <p:nvPr/>
        </p:nvSpPr>
        <p:spPr>
          <a:xfrm>
            <a:off x="0" y="45720"/>
            <a:ext cx="9144000" cy="68580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768BE4F1-9003-5FAC-D819-603ADD958704}"/>
              </a:ext>
            </a:extLst>
          </p:cNvPr>
          <p:cNvSpPr/>
          <p:nvPr/>
        </p:nvSpPr>
        <p:spPr>
          <a:xfrm>
            <a:off x="457200" y="65838"/>
            <a:ext cx="6858000" cy="21806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Current R12</a:t>
            </a:r>
            <a:endParaRPr lang="en-US" sz="1800"/>
          </a:p>
        </p:txBody>
      </p:sp>
      <p:sp>
        <p:nvSpPr>
          <p:cNvPr id="31" name="Shape 29">
            <a:extLst>
              <a:ext uri="{FF2B5EF4-FFF2-40B4-BE49-F238E27FC236}">
                <a16:creationId xmlns:a16="http://schemas.microsoft.com/office/drawing/2014/main" id="{12D62B15-6336-043C-5EEB-880AA1E4C068}"/>
              </a:ext>
            </a:extLst>
          </p:cNvPr>
          <p:cNvSpPr/>
          <p:nvPr/>
        </p:nvSpPr>
        <p:spPr>
          <a:xfrm>
            <a:off x="0" y="4800600"/>
            <a:ext cx="9144000" cy="34747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Shape 30">
            <a:extLst>
              <a:ext uri="{FF2B5EF4-FFF2-40B4-BE49-F238E27FC236}">
                <a16:creationId xmlns:a16="http://schemas.microsoft.com/office/drawing/2014/main" id="{61EAA0D1-783C-0589-D0B3-7BD350B87D77}"/>
              </a:ext>
            </a:extLst>
          </p:cNvPr>
          <p:cNvSpPr/>
          <p:nvPr/>
        </p:nvSpPr>
        <p:spPr>
          <a:xfrm>
            <a:off x="320040" y="4873752"/>
            <a:ext cx="201168" cy="2011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BBDA2CC8-9074-F207-FDB3-09ED793ABF37}"/>
              </a:ext>
            </a:extLst>
          </p:cNvPr>
          <p:cNvSpPr/>
          <p:nvPr/>
        </p:nvSpPr>
        <p:spPr>
          <a:xfrm>
            <a:off x="320040" y="4855464"/>
            <a:ext cx="20116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</a:t>
            </a:r>
            <a:endParaRPr lang="en-US" sz="1100"/>
          </a:p>
        </p:txBody>
      </p:sp>
      <p:sp>
        <p:nvSpPr>
          <p:cNvPr id="34" name="Text 32">
            <a:extLst>
              <a:ext uri="{FF2B5EF4-FFF2-40B4-BE49-F238E27FC236}">
                <a16:creationId xmlns:a16="http://schemas.microsoft.com/office/drawing/2014/main" id="{DE94BA94-E418-5B08-54AD-1B39E065CC46}"/>
              </a:ext>
            </a:extLst>
          </p:cNvPr>
          <p:cNvSpPr/>
          <p:nvPr/>
        </p:nvSpPr>
        <p:spPr>
          <a:xfrm>
            <a:off x="640080" y="487375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© 2026 Accenture. All rights reserved.</a:t>
            </a:r>
            <a:endParaRPr lang="en-US" sz="700"/>
          </a:p>
        </p:txBody>
      </p:sp>
      <p:sp>
        <p:nvSpPr>
          <p:cNvPr id="35" name="Text 33">
            <a:extLst>
              <a:ext uri="{FF2B5EF4-FFF2-40B4-BE49-F238E27FC236}">
                <a16:creationId xmlns:a16="http://schemas.microsoft.com/office/drawing/2014/main" id="{20DFFEB0-E3B7-61BA-67B3-E1B038AF4AAE}"/>
              </a:ext>
            </a:extLst>
          </p:cNvPr>
          <p:cNvSpPr/>
          <p:nvPr/>
        </p:nvSpPr>
        <p:spPr>
          <a:xfrm>
            <a:off x="6858000" y="487375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700"/>
          </a:p>
        </p:txBody>
      </p:sp>
      <p:sp>
        <p:nvSpPr>
          <p:cNvPr id="36" name="Text 34">
            <a:extLst>
              <a:ext uri="{FF2B5EF4-FFF2-40B4-BE49-F238E27FC236}">
                <a16:creationId xmlns:a16="http://schemas.microsoft.com/office/drawing/2014/main" id="{3F0CB8A6-D61E-DC16-0209-87A5DAC62619}"/>
              </a:ext>
            </a:extLst>
          </p:cNvPr>
          <p:cNvSpPr/>
          <p:nvPr/>
        </p:nvSpPr>
        <p:spPr>
          <a:xfrm>
            <a:off x="8412480" y="4873752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7D28C81-0595-AE37-8E58-2B2FF500DFA7}"/>
              </a:ext>
            </a:extLst>
          </p:cNvPr>
          <p:cNvGrpSpPr/>
          <p:nvPr/>
        </p:nvGrpSpPr>
        <p:grpSpPr>
          <a:xfrm>
            <a:off x="307239" y="289282"/>
            <a:ext cx="8529523" cy="4564937"/>
            <a:chOff x="307239" y="289282"/>
            <a:chExt cx="8529523" cy="4564937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70FCC37D-A541-3FE5-B048-AD05C520F5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7239" y="289282"/>
              <a:ext cx="8529523" cy="4564937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F128F84-6614-CCA9-3C84-E01487D96C50}"/>
                </a:ext>
              </a:extLst>
            </p:cNvPr>
            <p:cNvSpPr txBox="1"/>
            <p:nvPr/>
          </p:nvSpPr>
          <p:spPr>
            <a:xfrm>
              <a:off x="521208" y="363950"/>
              <a:ext cx="1371600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rIns="0" rtlCol="0">
              <a:spAutoFit/>
            </a:bodyPr>
            <a:lstStyle/>
            <a:p>
              <a:r>
                <a:rPr lang="en-US" sz="900" b="1">
                  <a:solidFill>
                    <a:srgbClr val="7030A0"/>
                  </a:solidFill>
                </a:rPr>
                <a:t>Enterprise AI Value Strategy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8E7DC32-07B2-D3D6-D191-24955B4964CE}"/>
                </a:ext>
              </a:extLst>
            </p:cNvPr>
            <p:cNvSpPr txBox="1"/>
            <p:nvPr/>
          </p:nvSpPr>
          <p:spPr>
            <a:xfrm>
              <a:off x="4377844" y="336938"/>
              <a:ext cx="267310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rIns="0" rtlCol="0">
              <a:spAutoFit/>
            </a:bodyPr>
            <a:lstStyle/>
            <a:p>
              <a:endParaRPr lang="en-US" sz="900" b="1">
                <a:solidFill>
                  <a:srgbClr val="7030A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2479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233771-E612-41B6-8614-3D60002BE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41344E76-7CEC-D66F-48ED-48C15DC7FC3C}"/>
              </a:ext>
            </a:extLst>
          </p:cNvPr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94D2D9E8-F651-4E58-21E1-48035E719E28}"/>
              </a:ext>
            </a:extLst>
          </p:cNvPr>
          <p:cNvSpPr/>
          <p:nvPr/>
        </p:nvSpPr>
        <p:spPr>
          <a:xfrm>
            <a:off x="0" y="45720"/>
            <a:ext cx="9144000" cy="338324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1F3DC972-F48D-7D31-D611-A9E933886025}"/>
              </a:ext>
            </a:extLst>
          </p:cNvPr>
          <p:cNvSpPr/>
          <p:nvPr/>
        </p:nvSpPr>
        <p:spPr>
          <a:xfrm>
            <a:off x="63420" y="493775"/>
            <a:ext cx="1371600" cy="27432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409A0316-4470-AA6C-E7D7-BA379A9AFF06}"/>
              </a:ext>
            </a:extLst>
          </p:cNvPr>
          <p:cNvSpPr/>
          <p:nvPr/>
        </p:nvSpPr>
        <p:spPr>
          <a:xfrm>
            <a:off x="228600" y="462685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b="1" kern="0" spc="2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STRATEGY / BLUEPRINT</a:t>
            </a:r>
            <a:endParaRPr lang="en-US" sz="75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14E75958-9487-7627-BE8A-ADE26002C7A3}"/>
              </a:ext>
            </a:extLst>
          </p:cNvPr>
          <p:cNvSpPr/>
          <p:nvPr/>
        </p:nvSpPr>
        <p:spPr>
          <a:xfrm>
            <a:off x="1591283" y="502917"/>
            <a:ext cx="6101029" cy="274320"/>
          </a:xfrm>
          <a:prstGeom prst="rect">
            <a:avLst/>
          </a:prstGeom>
          <a:solidFill>
            <a:srgbClr val="E6DC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 defTabSz="914377"/>
            <a:endParaRPr lang="en-US" kern="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DA849656-94CC-061C-5547-A57DC0EE395E}"/>
              </a:ext>
            </a:extLst>
          </p:cNvPr>
          <p:cNvSpPr/>
          <p:nvPr/>
        </p:nvSpPr>
        <p:spPr>
          <a:xfrm>
            <a:off x="1698589" y="490244"/>
            <a:ext cx="4160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b="1" kern="0" spc="2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AI (BUILD &amp; SCALE)</a:t>
            </a:r>
            <a:endParaRPr lang="en-US" sz="75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848B3213-FEE3-6B46-6632-9818C20081F8}"/>
              </a:ext>
            </a:extLst>
          </p:cNvPr>
          <p:cNvSpPr/>
          <p:nvPr/>
        </p:nvSpPr>
        <p:spPr>
          <a:xfrm>
            <a:off x="7784194" y="502917"/>
            <a:ext cx="1280160" cy="274320"/>
          </a:xfrm>
          <a:prstGeom prst="rect">
            <a:avLst/>
          </a:prstGeom>
          <a:solidFill>
            <a:srgbClr val="FF50A0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 defTabSz="914377"/>
            <a:endParaRPr lang="en-US" kern="0">
              <a:latin typeface="Graphik Regular"/>
            </a:endParaRP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E0B2F449-89BA-68ED-F9DC-A0B7109837BC}"/>
              </a:ext>
            </a:extLst>
          </p:cNvPr>
          <p:cNvSpPr/>
          <p:nvPr/>
        </p:nvSpPr>
        <p:spPr>
          <a:xfrm>
            <a:off x="7877955" y="492500"/>
            <a:ext cx="99141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b="1" kern="0" spc="200">
                <a:latin typeface="Arial" pitchFamily="34" charset="0"/>
                <a:ea typeface="Arial" pitchFamily="34" charset="-122"/>
                <a:cs typeface="Arial" pitchFamily="34" charset="-120"/>
              </a:rPr>
              <a:t>EMERGING</a:t>
            </a:r>
            <a:endParaRPr lang="en-US" sz="750"/>
          </a:p>
        </p:txBody>
      </p:sp>
      <p:sp>
        <p:nvSpPr>
          <p:cNvPr id="88" name="Shape 86">
            <a:extLst>
              <a:ext uri="{FF2B5EF4-FFF2-40B4-BE49-F238E27FC236}">
                <a16:creationId xmlns:a16="http://schemas.microsoft.com/office/drawing/2014/main" id="{3BF6A5AB-C326-4109-94BA-5663E8E4D6FB}"/>
              </a:ext>
            </a:extLst>
          </p:cNvPr>
          <p:cNvSpPr/>
          <p:nvPr/>
        </p:nvSpPr>
        <p:spPr>
          <a:xfrm>
            <a:off x="0" y="4855464"/>
            <a:ext cx="9144000" cy="292608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9" name="Shape 87">
            <a:extLst>
              <a:ext uri="{FF2B5EF4-FFF2-40B4-BE49-F238E27FC236}">
                <a16:creationId xmlns:a16="http://schemas.microsoft.com/office/drawing/2014/main" id="{14C29FF2-412D-3068-94EE-86CAF915BD3C}"/>
              </a:ext>
            </a:extLst>
          </p:cNvPr>
          <p:cNvSpPr/>
          <p:nvPr/>
        </p:nvSpPr>
        <p:spPr>
          <a:xfrm>
            <a:off x="320040" y="4873752"/>
            <a:ext cx="201168" cy="2011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0" name="Text 88">
            <a:extLst>
              <a:ext uri="{FF2B5EF4-FFF2-40B4-BE49-F238E27FC236}">
                <a16:creationId xmlns:a16="http://schemas.microsoft.com/office/drawing/2014/main" id="{A7353C11-F66E-E5D0-BC6E-6456BFC63EB3}"/>
              </a:ext>
            </a:extLst>
          </p:cNvPr>
          <p:cNvSpPr/>
          <p:nvPr/>
        </p:nvSpPr>
        <p:spPr>
          <a:xfrm>
            <a:off x="320040" y="4855464"/>
            <a:ext cx="20116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</a:t>
            </a:r>
            <a:endParaRPr lang="en-US" sz="1100"/>
          </a:p>
        </p:txBody>
      </p:sp>
      <p:sp>
        <p:nvSpPr>
          <p:cNvPr id="91" name="Text 89">
            <a:extLst>
              <a:ext uri="{FF2B5EF4-FFF2-40B4-BE49-F238E27FC236}">
                <a16:creationId xmlns:a16="http://schemas.microsoft.com/office/drawing/2014/main" id="{38DD429A-5395-9B99-5AD4-DDFF315A19BA}"/>
              </a:ext>
            </a:extLst>
          </p:cNvPr>
          <p:cNvSpPr/>
          <p:nvPr/>
        </p:nvSpPr>
        <p:spPr>
          <a:xfrm>
            <a:off x="640080" y="487375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© 2026 Accenture. All rights reserved.</a:t>
            </a:r>
            <a:endParaRPr lang="en-US" sz="700"/>
          </a:p>
        </p:txBody>
      </p:sp>
      <p:sp>
        <p:nvSpPr>
          <p:cNvPr id="92" name="Text 90">
            <a:extLst>
              <a:ext uri="{FF2B5EF4-FFF2-40B4-BE49-F238E27FC236}">
                <a16:creationId xmlns:a16="http://schemas.microsoft.com/office/drawing/2014/main" id="{4DB17741-6DF7-2DEC-EFB6-688FB13A7050}"/>
              </a:ext>
            </a:extLst>
          </p:cNvPr>
          <p:cNvSpPr/>
          <p:nvPr/>
        </p:nvSpPr>
        <p:spPr>
          <a:xfrm>
            <a:off x="6858000" y="487375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700"/>
          </a:p>
        </p:txBody>
      </p:sp>
      <p:sp>
        <p:nvSpPr>
          <p:cNvPr id="93" name="Text 91">
            <a:extLst>
              <a:ext uri="{FF2B5EF4-FFF2-40B4-BE49-F238E27FC236}">
                <a16:creationId xmlns:a16="http://schemas.microsoft.com/office/drawing/2014/main" id="{3A320293-76DB-D243-0E7B-401E3A0FB480}"/>
              </a:ext>
            </a:extLst>
          </p:cNvPr>
          <p:cNvSpPr/>
          <p:nvPr/>
        </p:nvSpPr>
        <p:spPr>
          <a:xfrm>
            <a:off x="8412480" y="4873752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700"/>
          </a:p>
        </p:txBody>
      </p:sp>
      <p:sp>
        <p:nvSpPr>
          <p:cNvPr id="94" name="Shape 10">
            <a:extLst>
              <a:ext uri="{FF2B5EF4-FFF2-40B4-BE49-F238E27FC236}">
                <a16:creationId xmlns:a16="http://schemas.microsoft.com/office/drawing/2014/main" id="{E7AA21C9-0E58-AAB4-0941-3F3787210D83}"/>
              </a:ext>
            </a:extLst>
          </p:cNvPr>
          <p:cNvSpPr/>
          <p:nvPr/>
        </p:nvSpPr>
        <p:spPr>
          <a:xfrm>
            <a:off x="63420" y="795525"/>
            <a:ext cx="1371600" cy="1261872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5" name="Shape 11">
            <a:extLst>
              <a:ext uri="{FF2B5EF4-FFF2-40B4-BE49-F238E27FC236}">
                <a16:creationId xmlns:a16="http://schemas.microsoft.com/office/drawing/2014/main" id="{A42F6AA3-8B98-B31E-7397-E41B752E6D9A}"/>
              </a:ext>
            </a:extLst>
          </p:cNvPr>
          <p:cNvSpPr/>
          <p:nvPr/>
        </p:nvSpPr>
        <p:spPr>
          <a:xfrm>
            <a:off x="63420" y="795525"/>
            <a:ext cx="1371600" cy="36576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6" name="Text 12">
            <a:extLst>
              <a:ext uri="{FF2B5EF4-FFF2-40B4-BE49-F238E27FC236}">
                <a16:creationId xmlns:a16="http://schemas.microsoft.com/office/drawing/2014/main" id="{D270B45A-12F2-4672-F61E-E5F3380BBBBE}"/>
              </a:ext>
            </a:extLst>
          </p:cNvPr>
          <p:cNvSpPr/>
          <p:nvPr/>
        </p:nvSpPr>
        <p:spPr>
          <a:xfrm>
            <a:off x="81414" y="850389"/>
            <a:ext cx="1673352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7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W1 AI &amp; Data Strategy </a:t>
            </a:r>
            <a:r>
              <a:rPr lang="en-US" sz="700" b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(R1)</a:t>
            </a:r>
            <a:endParaRPr lang="en-US" sz="7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7" name="Text 13">
            <a:extLst>
              <a:ext uri="{FF2B5EF4-FFF2-40B4-BE49-F238E27FC236}">
                <a16:creationId xmlns:a16="http://schemas.microsoft.com/office/drawing/2014/main" id="{44E85B3C-0AB1-01DC-B58F-9FBD58E2496C}"/>
              </a:ext>
            </a:extLst>
          </p:cNvPr>
          <p:cNvSpPr/>
          <p:nvPr/>
        </p:nvSpPr>
        <p:spPr>
          <a:xfrm>
            <a:off x="81414" y="1058381"/>
            <a:ext cx="1282815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58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enterprise AI and data strategy, architecture, and operating model blueprints. C-suite advisory on how AI reshapes business strategy and value pools. Architecture-backed, grounded in 18–24 month client demand.</a:t>
            </a:r>
            <a:endParaRPr lang="en-US" sz="580"/>
          </a:p>
        </p:txBody>
      </p:sp>
      <p:sp>
        <p:nvSpPr>
          <p:cNvPr id="98" name="Shape 14">
            <a:extLst>
              <a:ext uri="{FF2B5EF4-FFF2-40B4-BE49-F238E27FC236}">
                <a16:creationId xmlns:a16="http://schemas.microsoft.com/office/drawing/2014/main" id="{036FBCA3-C809-1CB7-E8FC-0490BBF851B5}"/>
              </a:ext>
            </a:extLst>
          </p:cNvPr>
          <p:cNvSpPr/>
          <p:nvPr/>
        </p:nvSpPr>
        <p:spPr>
          <a:xfrm>
            <a:off x="63420" y="2158092"/>
            <a:ext cx="1371600" cy="1261872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9" name="Shape 15">
            <a:extLst>
              <a:ext uri="{FF2B5EF4-FFF2-40B4-BE49-F238E27FC236}">
                <a16:creationId xmlns:a16="http://schemas.microsoft.com/office/drawing/2014/main" id="{F62DCAAC-2E6C-F07A-5D74-8EBE0B249F73}"/>
              </a:ext>
            </a:extLst>
          </p:cNvPr>
          <p:cNvSpPr/>
          <p:nvPr/>
        </p:nvSpPr>
        <p:spPr>
          <a:xfrm>
            <a:off x="63420" y="2158092"/>
            <a:ext cx="1371600" cy="36576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0" name="Text 16">
            <a:extLst>
              <a:ext uri="{FF2B5EF4-FFF2-40B4-BE49-F238E27FC236}">
                <a16:creationId xmlns:a16="http://schemas.microsoft.com/office/drawing/2014/main" id="{1D162CA4-DF19-5D90-AE6C-8B2B460AE412}"/>
              </a:ext>
            </a:extLst>
          </p:cNvPr>
          <p:cNvSpPr/>
          <p:nvPr/>
        </p:nvSpPr>
        <p:spPr>
          <a:xfrm>
            <a:off x="81414" y="2212956"/>
            <a:ext cx="1282815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7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W2 AI Workflow Transformation </a:t>
            </a:r>
            <a:r>
              <a:rPr lang="en-US" sz="700" b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-120"/>
              </a:rPr>
              <a:t>(R2)</a:t>
            </a:r>
          </a:p>
        </p:txBody>
      </p:sp>
      <p:sp>
        <p:nvSpPr>
          <p:cNvPr id="101" name="Text 17">
            <a:extLst>
              <a:ext uri="{FF2B5EF4-FFF2-40B4-BE49-F238E27FC236}">
                <a16:creationId xmlns:a16="http://schemas.microsoft.com/office/drawing/2014/main" id="{03646DC8-1765-851F-4630-7A010463CDFA}"/>
              </a:ext>
            </a:extLst>
          </p:cNvPr>
          <p:cNvSpPr/>
          <p:nvPr/>
        </p:nvSpPr>
        <p:spPr>
          <a:xfrm>
            <a:off x="81414" y="2414124"/>
            <a:ext cx="1282815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58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end-to-end industry and functional processes. Use technical judgment across system integration, human+machine orchestration, and data/infra/AI design trade-offs. Blueprinting and solution architecture.</a:t>
            </a:r>
            <a:endParaRPr lang="en-US" sz="580"/>
          </a:p>
        </p:txBody>
      </p:sp>
      <p:sp>
        <p:nvSpPr>
          <p:cNvPr id="102" name="Shape 18">
            <a:extLst>
              <a:ext uri="{FF2B5EF4-FFF2-40B4-BE49-F238E27FC236}">
                <a16:creationId xmlns:a16="http://schemas.microsoft.com/office/drawing/2014/main" id="{3CF2142C-72B9-4B66-90F4-EE6BAF368AB0}"/>
              </a:ext>
            </a:extLst>
          </p:cNvPr>
          <p:cNvSpPr/>
          <p:nvPr/>
        </p:nvSpPr>
        <p:spPr>
          <a:xfrm>
            <a:off x="63420" y="3497654"/>
            <a:ext cx="1371600" cy="1261872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3" name="Shape 19">
            <a:extLst>
              <a:ext uri="{FF2B5EF4-FFF2-40B4-BE49-F238E27FC236}">
                <a16:creationId xmlns:a16="http://schemas.microsoft.com/office/drawing/2014/main" id="{D90BBE3E-35EE-4607-3206-D755E24AEEFE}"/>
              </a:ext>
            </a:extLst>
          </p:cNvPr>
          <p:cNvSpPr/>
          <p:nvPr/>
        </p:nvSpPr>
        <p:spPr>
          <a:xfrm>
            <a:off x="63420" y="3497654"/>
            <a:ext cx="1371600" cy="36576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4" name="Text 20">
            <a:extLst>
              <a:ext uri="{FF2B5EF4-FFF2-40B4-BE49-F238E27FC236}">
                <a16:creationId xmlns:a16="http://schemas.microsoft.com/office/drawing/2014/main" id="{26EBC66C-86DB-661C-285B-B3AE9307042D}"/>
              </a:ext>
            </a:extLst>
          </p:cNvPr>
          <p:cNvSpPr/>
          <p:nvPr/>
        </p:nvSpPr>
        <p:spPr>
          <a:xfrm>
            <a:off x="81414" y="3552518"/>
            <a:ext cx="1356557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7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W3 AI Workforce &amp; Change Strategy </a:t>
            </a:r>
            <a:r>
              <a:rPr lang="en-US" sz="700" b="1">
                <a:latin typeface="Arial" pitchFamily="34" charset="0"/>
                <a:ea typeface="Arial" pitchFamily="34" charset="-122"/>
                <a:cs typeface="Arial" pitchFamily="34" charset="-120"/>
              </a:rPr>
              <a:t>(R3)</a:t>
            </a:r>
            <a:endParaRPr lang="en-US" sz="700"/>
          </a:p>
        </p:txBody>
      </p:sp>
      <p:sp>
        <p:nvSpPr>
          <p:cNvPr id="105" name="Text 21">
            <a:extLst>
              <a:ext uri="{FF2B5EF4-FFF2-40B4-BE49-F238E27FC236}">
                <a16:creationId xmlns:a16="http://schemas.microsoft.com/office/drawing/2014/main" id="{A38D4E11-43DA-BEDA-658A-997545C6D07C}"/>
              </a:ext>
            </a:extLst>
          </p:cNvPr>
          <p:cNvSpPr/>
          <p:nvPr/>
        </p:nvSpPr>
        <p:spPr>
          <a:xfrm>
            <a:off x="81414" y="3842398"/>
            <a:ext cx="1356557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58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Quantify AI impact on jobs and skills. Design workforce transition and reskilling strategy. Advisory-oriented: displacement modeling, operating model implications, skills shift analysis. Distinct from W16 execution.</a:t>
            </a:r>
            <a:endParaRPr lang="en-US" sz="580"/>
          </a:p>
        </p:txBody>
      </p:sp>
      <p:sp>
        <p:nvSpPr>
          <p:cNvPr id="106" name="Shape 22">
            <a:extLst>
              <a:ext uri="{FF2B5EF4-FFF2-40B4-BE49-F238E27FC236}">
                <a16:creationId xmlns:a16="http://schemas.microsoft.com/office/drawing/2014/main" id="{6FB1A719-4516-2F19-5BE3-CC7FBEC9D701}"/>
              </a:ext>
            </a:extLst>
          </p:cNvPr>
          <p:cNvSpPr/>
          <p:nvPr/>
        </p:nvSpPr>
        <p:spPr>
          <a:xfrm>
            <a:off x="1593264" y="820363"/>
            <a:ext cx="1490472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7" name="Shape 23">
            <a:extLst>
              <a:ext uri="{FF2B5EF4-FFF2-40B4-BE49-F238E27FC236}">
                <a16:creationId xmlns:a16="http://schemas.microsoft.com/office/drawing/2014/main" id="{C71469EF-91D6-416F-ADF2-A24630C6A93E}"/>
              </a:ext>
            </a:extLst>
          </p:cNvPr>
          <p:cNvSpPr/>
          <p:nvPr/>
        </p:nvSpPr>
        <p:spPr>
          <a:xfrm>
            <a:off x="1593264" y="795525"/>
            <a:ext cx="1490472" cy="36576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0" name="Shape 26">
            <a:extLst>
              <a:ext uri="{FF2B5EF4-FFF2-40B4-BE49-F238E27FC236}">
                <a16:creationId xmlns:a16="http://schemas.microsoft.com/office/drawing/2014/main" id="{CEA5B629-5127-281C-528D-83A656D3E11B}"/>
              </a:ext>
            </a:extLst>
          </p:cNvPr>
          <p:cNvSpPr/>
          <p:nvPr/>
        </p:nvSpPr>
        <p:spPr>
          <a:xfrm>
            <a:off x="3129456" y="820363"/>
            <a:ext cx="1490472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Shape 27">
            <a:extLst>
              <a:ext uri="{FF2B5EF4-FFF2-40B4-BE49-F238E27FC236}">
                <a16:creationId xmlns:a16="http://schemas.microsoft.com/office/drawing/2014/main" id="{2023A7DE-E1CC-26DB-50E5-304F503E5B19}"/>
              </a:ext>
            </a:extLst>
          </p:cNvPr>
          <p:cNvSpPr/>
          <p:nvPr/>
        </p:nvSpPr>
        <p:spPr>
          <a:xfrm>
            <a:off x="3129456" y="795525"/>
            <a:ext cx="1490472" cy="36576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4" name="Shape 30">
            <a:extLst>
              <a:ext uri="{FF2B5EF4-FFF2-40B4-BE49-F238E27FC236}">
                <a16:creationId xmlns:a16="http://schemas.microsoft.com/office/drawing/2014/main" id="{C8A41990-877C-943A-47DC-555E406A41B9}"/>
              </a:ext>
            </a:extLst>
          </p:cNvPr>
          <p:cNvSpPr/>
          <p:nvPr/>
        </p:nvSpPr>
        <p:spPr>
          <a:xfrm>
            <a:off x="4665648" y="820363"/>
            <a:ext cx="1490472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5" name="Shape 31">
            <a:extLst>
              <a:ext uri="{FF2B5EF4-FFF2-40B4-BE49-F238E27FC236}">
                <a16:creationId xmlns:a16="http://schemas.microsoft.com/office/drawing/2014/main" id="{38CB2386-526D-A3AD-56BA-D93D91A6CA60}"/>
              </a:ext>
            </a:extLst>
          </p:cNvPr>
          <p:cNvSpPr/>
          <p:nvPr/>
        </p:nvSpPr>
        <p:spPr>
          <a:xfrm>
            <a:off x="4665648" y="795525"/>
            <a:ext cx="1490472" cy="36576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6" name="Text 32">
            <a:extLst>
              <a:ext uri="{FF2B5EF4-FFF2-40B4-BE49-F238E27FC236}">
                <a16:creationId xmlns:a16="http://schemas.microsoft.com/office/drawing/2014/main" id="{52F7440B-3083-F0DC-0EF2-13FBCB6F9E42}"/>
              </a:ext>
            </a:extLst>
          </p:cNvPr>
          <p:cNvSpPr/>
          <p:nvPr/>
        </p:nvSpPr>
        <p:spPr>
          <a:xfrm>
            <a:off x="4712892" y="868752"/>
            <a:ext cx="1380744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7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W6 Data Engineering </a:t>
            </a:r>
            <a:r>
              <a:rPr lang="en-US" sz="700" b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(R5)</a:t>
            </a:r>
            <a:endParaRPr lang="en-US" sz="7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7" name="Text 33">
            <a:extLst>
              <a:ext uri="{FF2B5EF4-FFF2-40B4-BE49-F238E27FC236}">
                <a16:creationId xmlns:a16="http://schemas.microsoft.com/office/drawing/2014/main" id="{8F2FB511-6333-51C6-AAD3-BDCDFD7E0740}"/>
              </a:ext>
            </a:extLst>
          </p:cNvPr>
          <p:cNvSpPr/>
          <p:nvPr/>
        </p:nvSpPr>
        <p:spPr>
          <a:xfrm>
            <a:off x="4712892" y="1136269"/>
            <a:ext cx="1380744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58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AI-ready data infrastructure: real-time streaming pipelines, versioned data products, agentic data orchestration. Shift from pipeline builder to data product architect.</a:t>
            </a:r>
            <a:endParaRPr lang="en-US" sz="580"/>
          </a:p>
        </p:txBody>
      </p:sp>
      <p:sp>
        <p:nvSpPr>
          <p:cNvPr id="118" name="Shape 34">
            <a:extLst>
              <a:ext uri="{FF2B5EF4-FFF2-40B4-BE49-F238E27FC236}">
                <a16:creationId xmlns:a16="http://schemas.microsoft.com/office/drawing/2014/main" id="{780642F3-ACA7-6A77-7DB6-E626E1889D6A}"/>
              </a:ext>
            </a:extLst>
          </p:cNvPr>
          <p:cNvSpPr/>
          <p:nvPr/>
        </p:nvSpPr>
        <p:spPr>
          <a:xfrm>
            <a:off x="6201840" y="820363"/>
            <a:ext cx="1490472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9" name="Shape 35">
            <a:extLst>
              <a:ext uri="{FF2B5EF4-FFF2-40B4-BE49-F238E27FC236}">
                <a16:creationId xmlns:a16="http://schemas.microsoft.com/office/drawing/2014/main" id="{397ABC52-2BC8-DF21-3671-F65E9429F292}"/>
              </a:ext>
            </a:extLst>
          </p:cNvPr>
          <p:cNvSpPr/>
          <p:nvPr/>
        </p:nvSpPr>
        <p:spPr>
          <a:xfrm>
            <a:off x="6201840" y="795525"/>
            <a:ext cx="1490472" cy="36576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2" name="Shape 38">
            <a:extLst>
              <a:ext uri="{FF2B5EF4-FFF2-40B4-BE49-F238E27FC236}">
                <a16:creationId xmlns:a16="http://schemas.microsoft.com/office/drawing/2014/main" id="{76C487D7-93E4-3A74-B2A3-1A62A40A5D8E}"/>
              </a:ext>
            </a:extLst>
          </p:cNvPr>
          <p:cNvSpPr/>
          <p:nvPr/>
        </p:nvSpPr>
        <p:spPr>
          <a:xfrm>
            <a:off x="1594432" y="2024623"/>
            <a:ext cx="1490472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3" name="Shape 39">
            <a:extLst>
              <a:ext uri="{FF2B5EF4-FFF2-40B4-BE49-F238E27FC236}">
                <a16:creationId xmlns:a16="http://schemas.microsoft.com/office/drawing/2014/main" id="{D914FC70-D40C-76AF-8C0F-6E10A75E0228}"/>
              </a:ext>
            </a:extLst>
          </p:cNvPr>
          <p:cNvSpPr/>
          <p:nvPr/>
        </p:nvSpPr>
        <p:spPr>
          <a:xfrm>
            <a:off x="1594432" y="2002577"/>
            <a:ext cx="1490472" cy="36576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4" name="Text 40">
            <a:extLst>
              <a:ext uri="{FF2B5EF4-FFF2-40B4-BE49-F238E27FC236}">
                <a16:creationId xmlns:a16="http://schemas.microsoft.com/office/drawing/2014/main" id="{5AB4F09E-05D1-B97F-7BF8-F2961E37AEDA}"/>
              </a:ext>
            </a:extLst>
          </p:cNvPr>
          <p:cNvSpPr/>
          <p:nvPr/>
        </p:nvSpPr>
        <p:spPr>
          <a:xfrm>
            <a:off x="1649296" y="2066712"/>
            <a:ext cx="1380744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7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W8 AI Insights </a:t>
            </a:r>
            <a:r>
              <a:rPr lang="en-US" sz="700" b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(R6A,B)</a:t>
            </a:r>
            <a:endParaRPr lang="en-US" sz="7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5" name="Text 41">
            <a:extLst>
              <a:ext uri="{FF2B5EF4-FFF2-40B4-BE49-F238E27FC236}">
                <a16:creationId xmlns:a16="http://schemas.microsoft.com/office/drawing/2014/main" id="{6C34F0E6-18DC-81FF-6A48-F765E615D529}"/>
              </a:ext>
            </a:extLst>
          </p:cNvPr>
          <p:cNvSpPr/>
          <p:nvPr/>
        </p:nvSpPr>
        <p:spPr>
          <a:xfrm>
            <a:off x="1649296" y="2312898"/>
            <a:ext cx="1380744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58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decision interfaces translating AI insights into human action. Conversational analytics, trust interfaces, AI confidence displays. The last mile between AI and action.</a:t>
            </a:r>
            <a:endParaRPr lang="en-US" sz="580"/>
          </a:p>
        </p:txBody>
      </p:sp>
      <p:sp>
        <p:nvSpPr>
          <p:cNvPr id="126" name="Shape 42">
            <a:extLst>
              <a:ext uri="{FF2B5EF4-FFF2-40B4-BE49-F238E27FC236}">
                <a16:creationId xmlns:a16="http://schemas.microsoft.com/office/drawing/2014/main" id="{478E6D5F-DDE2-DE89-9AF3-9CFA1899EBBB}"/>
              </a:ext>
            </a:extLst>
          </p:cNvPr>
          <p:cNvSpPr/>
          <p:nvPr/>
        </p:nvSpPr>
        <p:spPr>
          <a:xfrm>
            <a:off x="3130624" y="2024623"/>
            <a:ext cx="1490472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7" name="Shape 43">
            <a:extLst>
              <a:ext uri="{FF2B5EF4-FFF2-40B4-BE49-F238E27FC236}">
                <a16:creationId xmlns:a16="http://schemas.microsoft.com/office/drawing/2014/main" id="{973EFBEC-F144-CA12-1163-C51053A326F1}"/>
              </a:ext>
            </a:extLst>
          </p:cNvPr>
          <p:cNvSpPr/>
          <p:nvPr/>
        </p:nvSpPr>
        <p:spPr>
          <a:xfrm>
            <a:off x="3130624" y="2002577"/>
            <a:ext cx="1490472" cy="36576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8" name="Text 44">
            <a:extLst>
              <a:ext uri="{FF2B5EF4-FFF2-40B4-BE49-F238E27FC236}">
                <a16:creationId xmlns:a16="http://schemas.microsoft.com/office/drawing/2014/main" id="{CFABF0E9-9215-6CF0-3500-46A8E3CA8469}"/>
              </a:ext>
            </a:extLst>
          </p:cNvPr>
          <p:cNvSpPr/>
          <p:nvPr/>
        </p:nvSpPr>
        <p:spPr>
          <a:xfrm>
            <a:off x="3177868" y="2066712"/>
            <a:ext cx="1380744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7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W9 Data </a:t>
            </a:r>
            <a:r>
              <a:rPr lang="en-US" sz="700" b="1">
                <a:solidFill>
                  <a:srgbClr val="A100FF"/>
                </a:solidFill>
                <a:latin typeface="Arial" pitchFamily="34" charset="0"/>
                <a:cs typeface="Arial" pitchFamily="34" charset="-120"/>
              </a:rPr>
              <a:t>Architecture</a:t>
            </a:r>
            <a:r>
              <a:rPr lang="en-US" sz="7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700" b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(R7)</a:t>
            </a:r>
            <a:endParaRPr lang="en-US" sz="7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9" name="Text 45">
            <a:extLst>
              <a:ext uri="{FF2B5EF4-FFF2-40B4-BE49-F238E27FC236}">
                <a16:creationId xmlns:a16="http://schemas.microsoft.com/office/drawing/2014/main" id="{936625B7-85A2-8668-8E74-35770CA754CE}"/>
              </a:ext>
            </a:extLst>
          </p:cNvPr>
          <p:cNvSpPr/>
          <p:nvPr/>
        </p:nvSpPr>
        <p:spPr>
          <a:xfrm>
            <a:off x="3177868" y="2312898"/>
            <a:ext cx="1380744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58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Analyze, plan, and define data architecture frameworks including security, reference data, metadata, and master data. Codify industry knowledge into foundational models.</a:t>
            </a:r>
            <a:endParaRPr lang="en-US" sz="580"/>
          </a:p>
        </p:txBody>
      </p:sp>
      <p:sp>
        <p:nvSpPr>
          <p:cNvPr id="130" name="Shape 46">
            <a:extLst>
              <a:ext uri="{FF2B5EF4-FFF2-40B4-BE49-F238E27FC236}">
                <a16:creationId xmlns:a16="http://schemas.microsoft.com/office/drawing/2014/main" id="{85D9002B-4E17-1C3D-55B9-CFDE70AF8C3A}"/>
              </a:ext>
            </a:extLst>
          </p:cNvPr>
          <p:cNvSpPr/>
          <p:nvPr/>
        </p:nvSpPr>
        <p:spPr>
          <a:xfrm>
            <a:off x="4694832" y="2024623"/>
            <a:ext cx="1490472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1" name="Shape 47">
            <a:extLst>
              <a:ext uri="{FF2B5EF4-FFF2-40B4-BE49-F238E27FC236}">
                <a16:creationId xmlns:a16="http://schemas.microsoft.com/office/drawing/2014/main" id="{C7BBC826-6330-46E7-AFAD-BF8B8B19D8FC}"/>
              </a:ext>
            </a:extLst>
          </p:cNvPr>
          <p:cNvSpPr/>
          <p:nvPr/>
        </p:nvSpPr>
        <p:spPr>
          <a:xfrm>
            <a:off x="4694832" y="2002577"/>
            <a:ext cx="1490472" cy="36576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2" name="Text 48">
            <a:extLst>
              <a:ext uri="{FF2B5EF4-FFF2-40B4-BE49-F238E27FC236}">
                <a16:creationId xmlns:a16="http://schemas.microsoft.com/office/drawing/2014/main" id="{74C70F90-C458-7328-A332-A390D91B493F}"/>
              </a:ext>
            </a:extLst>
          </p:cNvPr>
          <p:cNvSpPr/>
          <p:nvPr/>
        </p:nvSpPr>
        <p:spPr>
          <a:xfrm>
            <a:off x="4749696" y="2051209"/>
            <a:ext cx="1380744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7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W10 Enterprise AI </a:t>
            </a:r>
            <a:r>
              <a:rPr lang="en-US" sz="700" b="1">
                <a:solidFill>
                  <a:srgbClr val="A100FF"/>
                </a:solidFill>
                <a:latin typeface="Arial" pitchFamily="34" charset="0"/>
                <a:cs typeface="Arial" pitchFamily="34" charset="-120"/>
              </a:rPr>
              <a:t>Architecture</a:t>
            </a:r>
            <a:r>
              <a:rPr lang="en-US" sz="7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700" b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-120"/>
              </a:rPr>
              <a:t>(R8)</a:t>
            </a:r>
          </a:p>
        </p:txBody>
      </p:sp>
      <p:sp>
        <p:nvSpPr>
          <p:cNvPr id="133" name="Text 49">
            <a:extLst>
              <a:ext uri="{FF2B5EF4-FFF2-40B4-BE49-F238E27FC236}">
                <a16:creationId xmlns:a16="http://schemas.microsoft.com/office/drawing/2014/main" id="{76F8D600-554D-E1DA-A6DA-9D76DB42365C}"/>
              </a:ext>
            </a:extLst>
          </p:cNvPr>
          <p:cNvSpPr/>
          <p:nvPr/>
        </p:nvSpPr>
        <p:spPr>
          <a:xfrm>
            <a:off x="4749696" y="2312898"/>
            <a:ext cx="1380744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58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Architect full-stack AI: multi-model orchestration, sovereign AI deployment, agentic platform design, AI FinOps. Navigate the exploding complexity of the AI stack.</a:t>
            </a:r>
            <a:endParaRPr lang="en-US" sz="580"/>
          </a:p>
        </p:txBody>
      </p:sp>
      <p:sp>
        <p:nvSpPr>
          <p:cNvPr id="134" name="Shape 50">
            <a:extLst>
              <a:ext uri="{FF2B5EF4-FFF2-40B4-BE49-F238E27FC236}">
                <a16:creationId xmlns:a16="http://schemas.microsoft.com/office/drawing/2014/main" id="{B241C5C0-F64B-E29E-B96E-0D8ADE29DE84}"/>
              </a:ext>
            </a:extLst>
          </p:cNvPr>
          <p:cNvSpPr/>
          <p:nvPr/>
        </p:nvSpPr>
        <p:spPr>
          <a:xfrm>
            <a:off x="6155960" y="2024623"/>
            <a:ext cx="1490472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6" name="Text 52">
            <a:extLst>
              <a:ext uri="{FF2B5EF4-FFF2-40B4-BE49-F238E27FC236}">
                <a16:creationId xmlns:a16="http://schemas.microsoft.com/office/drawing/2014/main" id="{1163043D-387B-E2F3-7DD8-C7A3CB3E717A}"/>
              </a:ext>
            </a:extLst>
          </p:cNvPr>
          <p:cNvSpPr/>
          <p:nvPr/>
        </p:nvSpPr>
        <p:spPr>
          <a:xfrm>
            <a:off x="6285888" y="2051209"/>
            <a:ext cx="1380744" cy="301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7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W11 AI Infrastructure </a:t>
            </a:r>
            <a:r>
              <a:rPr lang="en-US" sz="700" b="1">
                <a:solidFill>
                  <a:srgbClr val="A100FF"/>
                </a:solidFill>
                <a:latin typeface="Arial" pitchFamily="34" charset="0"/>
                <a:cs typeface="Arial" pitchFamily="34" charset="-120"/>
              </a:rPr>
              <a:t>Architecture</a:t>
            </a:r>
            <a:r>
              <a:rPr lang="en-US" sz="700" b="1">
                <a:solidFill>
                  <a:srgbClr val="FF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700" b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(R9)</a:t>
            </a:r>
            <a:endParaRPr lang="en-US" sz="7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7" name="Text 53">
            <a:extLst>
              <a:ext uri="{FF2B5EF4-FFF2-40B4-BE49-F238E27FC236}">
                <a16:creationId xmlns:a16="http://schemas.microsoft.com/office/drawing/2014/main" id="{23628F01-0A3F-415D-6D0B-B0FBAA8E3205}"/>
              </a:ext>
            </a:extLst>
          </p:cNvPr>
          <p:cNvSpPr/>
          <p:nvPr/>
        </p:nvSpPr>
        <p:spPr>
          <a:xfrm>
            <a:off x="6285888" y="2312898"/>
            <a:ext cx="1380744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58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Architect custom AI infrastructure: data centers, chips, racks, cooling, physical AI workloads. Optimize performance, power consumption, cost and scalability.</a:t>
            </a:r>
            <a:endParaRPr lang="en-US" sz="580"/>
          </a:p>
        </p:txBody>
      </p:sp>
      <p:sp>
        <p:nvSpPr>
          <p:cNvPr id="138" name="Shape 54">
            <a:extLst>
              <a:ext uri="{FF2B5EF4-FFF2-40B4-BE49-F238E27FC236}">
                <a16:creationId xmlns:a16="http://schemas.microsoft.com/office/drawing/2014/main" id="{1EE3B856-6EBA-459B-580F-BD59F4DE1425}"/>
              </a:ext>
            </a:extLst>
          </p:cNvPr>
          <p:cNvSpPr/>
          <p:nvPr/>
        </p:nvSpPr>
        <p:spPr>
          <a:xfrm>
            <a:off x="1591284" y="3110771"/>
            <a:ext cx="1490472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9" name="Shape 55">
            <a:extLst>
              <a:ext uri="{FF2B5EF4-FFF2-40B4-BE49-F238E27FC236}">
                <a16:creationId xmlns:a16="http://schemas.microsoft.com/office/drawing/2014/main" id="{736C167B-07F5-84A8-41DD-EA3BFBDFCD7C}"/>
              </a:ext>
            </a:extLst>
          </p:cNvPr>
          <p:cNvSpPr/>
          <p:nvPr/>
        </p:nvSpPr>
        <p:spPr>
          <a:xfrm>
            <a:off x="6155960" y="2002577"/>
            <a:ext cx="1490472" cy="36576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0" name="Text 56">
            <a:extLst>
              <a:ext uri="{FF2B5EF4-FFF2-40B4-BE49-F238E27FC236}">
                <a16:creationId xmlns:a16="http://schemas.microsoft.com/office/drawing/2014/main" id="{7C036561-A3D7-3FE8-0B27-C4A305AD2AC2}"/>
              </a:ext>
            </a:extLst>
          </p:cNvPr>
          <p:cNvSpPr/>
          <p:nvPr/>
        </p:nvSpPr>
        <p:spPr>
          <a:xfrm>
            <a:off x="1638528" y="3190808"/>
            <a:ext cx="1380744" cy="3501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7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W12 AI/ML Computational Science </a:t>
            </a:r>
            <a:r>
              <a:rPr lang="en-US" sz="700" b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(R10)</a:t>
            </a:r>
            <a:endParaRPr lang="en-US" sz="7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1" name="Text 57">
            <a:extLst>
              <a:ext uri="{FF2B5EF4-FFF2-40B4-BE49-F238E27FC236}">
                <a16:creationId xmlns:a16="http://schemas.microsoft.com/office/drawing/2014/main" id="{30E671BA-6885-7A6B-521E-BAE9A25E87F0}"/>
              </a:ext>
            </a:extLst>
          </p:cNvPr>
          <p:cNvSpPr/>
          <p:nvPr/>
        </p:nvSpPr>
        <p:spPr>
          <a:xfrm>
            <a:off x="1645876" y="3434394"/>
            <a:ext cx="1499980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58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Formulate real-world problems into practical, efficient, and scalable AI and Machine Learning solutions. Design, experiment, and develop an advanced Artificial Intelligence (AI) and Machine Learning (ML) systems.</a:t>
            </a:r>
            <a:endParaRPr lang="en-US" sz="580"/>
          </a:p>
        </p:txBody>
      </p:sp>
      <p:sp>
        <p:nvSpPr>
          <p:cNvPr id="142" name="Shape 58">
            <a:extLst>
              <a:ext uri="{FF2B5EF4-FFF2-40B4-BE49-F238E27FC236}">
                <a16:creationId xmlns:a16="http://schemas.microsoft.com/office/drawing/2014/main" id="{321BBCF4-7693-8DAE-E650-D137C3816409}"/>
              </a:ext>
            </a:extLst>
          </p:cNvPr>
          <p:cNvSpPr/>
          <p:nvPr/>
        </p:nvSpPr>
        <p:spPr>
          <a:xfrm>
            <a:off x="3131822" y="3110771"/>
            <a:ext cx="1490472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4" name="Text 60">
            <a:extLst>
              <a:ext uri="{FF2B5EF4-FFF2-40B4-BE49-F238E27FC236}">
                <a16:creationId xmlns:a16="http://schemas.microsoft.com/office/drawing/2014/main" id="{747E097B-51D4-657A-AF60-D7F64614B3DE}"/>
              </a:ext>
            </a:extLst>
          </p:cNvPr>
          <p:cNvSpPr/>
          <p:nvPr/>
        </p:nvSpPr>
        <p:spPr>
          <a:xfrm>
            <a:off x="3186686" y="3162008"/>
            <a:ext cx="1380744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7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W13 </a:t>
            </a:r>
            <a:r>
              <a:rPr lang="en-US" sz="700" b="1" err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MLOps</a:t>
            </a:r>
            <a:r>
              <a:rPr lang="en-US" sz="7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Engineering </a:t>
            </a:r>
            <a:r>
              <a:rPr lang="en-US" sz="700" b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(New)</a:t>
            </a:r>
            <a:endParaRPr lang="en-US" sz="7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5" name="Text 61">
            <a:extLst>
              <a:ext uri="{FF2B5EF4-FFF2-40B4-BE49-F238E27FC236}">
                <a16:creationId xmlns:a16="http://schemas.microsoft.com/office/drawing/2014/main" id="{62BA332D-D197-DB63-F6BA-0BAABB7E73AB}"/>
              </a:ext>
            </a:extLst>
          </p:cNvPr>
          <p:cNvSpPr/>
          <p:nvPr/>
        </p:nvSpPr>
        <p:spPr>
          <a:xfrm>
            <a:off x="3186686" y="3407747"/>
            <a:ext cx="1380744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5000"/>
              </a:lnSpc>
            </a:pPr>
            <a:r>
              <a:rPr lang="en-US" sz="58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 the full ML lifecycle. Fine-tune foundation models, develop novel architectures, build </a:t>
            </a:r>
            <a:r>
              <a:rPr lang="en-US" sz="580" err="1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MLOps</a:t>
            </a:r>
            <a:r>
              <a:rPr lang="en-US" sz="58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for continuous training, deployment, monitoring.</a:t>
            </a:r>
            <a:endParaRPr lang="en-US" sz="580"/>
          </a:p>
        </p:txBody>
      </p:sp>
      <p:sp>
        <p:nvSpPr>
          <p:cNvPr id="146" name="Shape 62">
            <a:extLst>
              <a:ext uri="{FF2B5EF4-FFF2-40B4-BE49-F238E27FC236}">
                <a16:creationId xmlns:a16="http://schemas.microsoft.com/office/drawing/2014/main" id="{C4AD59A1-CA20-D1E3-14F9-F42E51D571FF}"/>
              </a:ext>
            </a:extLst>
          </p:cNvPr>
          <p:cNvSpPr/>
          <p:nvPr/>
        </p:nvSpPr>
        <p:spPr>
          <a:xfrm>
            <a:off x="4690702" y="3110771"/>
            <a:ext cx="1490472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8" name="Text 64">
            <a:extLst>
              <a:ext uri="{FF2B5EF4-FFF2-40B4-BE49-F238E27FC236}">
                <a16:creationId xmlns:a16="http://schemas.microsoft.com/office/drawing/2014/main" id="{BFE6F6A2-36D0-1F6F-3E6B-F4F0839553AB}"/>
              </a:ext>
            </a:extLst>
          </p:cNvPr>
          <p:cNvSpPr/>
          <p:nvPr/>
        </p:nvSpPr>
        <p:spPr>
          <a:xfrm>
            <a:off x="4745566" y="3191094"/>
            <a:ext cx="1380744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7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W14 Full Stack AI Development </a:t>
            </a:r>
            <a:r>
              <a:rPr lang="en-US" sz="700" b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(R11)</a:t>
            </a:r>
            <a:endParaRPr lang="en-US" sz="7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9" name="Text 65">
            <a:extLst>
              <a:ext uri="{FF2B5EF4-FFF2-40B4-BE49-F238E27FC236}">
                <a16:creationId xmlns:a16="http://schemas.microsoft.com/office/drawing/2014/main" id="{6DD6576D-7DC2-C94D-FE16-AE24BFB902C4}"/>
              </a:ext>
            </a:extLst>
          </p:cNvPr>
          <p:cNvSpPr/>
          <p:nvPr/>
        </p:nvSpPr>
        <p:spPr>
          <a:xfrm>
            <a:off x="4745566" y="3436833"/>
            <a:ext cx="1380744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5000"/>
              </a:lnSpc>
            </a:pPr>
            <a:r>
              <a:rPr lang="en-US" sz="58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production AI-powered apps integrating foundation models, agents, and software. Agentic app patterns, prompt/context engineering. Titanium Engineer / RDE model.</a:t>
            </a:r>
            <a:endParaRPr lang="en-US" sz="580"/>
          </a:p>
        </p:txBody>
      </p:sp>
      <p:sp>
        <p:nvSpPr>
          <p:cNvPr id="150" name="Shape 66">
            <a:extLst>
              <a:ext uri="{FF2B5EF4-FFF2-40B4-BE49-F238E27FC236}">
                <a16:creationId xmlns:a16="http://schemas.microsoft.com/office/drawing/2014/main" id="{3FA32BB9-0D3A-32E7-05E3-D2544049B11F}"/>
              </a:ext>
            </a:extLst>
          </p:cNvPr>
          <p:cNvSpPr/>
          <p:nvPr/>
        </p:nvSpPr>
        <p:spPr>
          <a:xfrm>
            <a:off x="7784193" y="795524"/>
            <a:ext cx="1280160" cy="964431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1" name="Shape 67">
            <a:extLst>
              <a:ext uri="{FF2B5EF4-FFF2-40B4-BE49-F238E27FC236}">
                <a16:creationId xmlns:a16="http://schemas.microsoft.com/office/drawing/2014/main" id="{D496FD36-F890-49CF-F008-C7067F07E6BD}"/>
              </a:ext>
            </a:extLst>
          </p:cNvPr>
          <p:cNvSpPr/>
          <p:nvPr/>
        </p:nvSpPr>
        <p:spPr>
          <a:xfrm>
            <a:off x="7784193" y="795525"/>
            <a:ext cx="1280160" cy="36576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2" name="Text 68">
            <a:extLst>
              <a:ext uri="{FF2B5EF4-FFF2-40B4-BE49-F238E27FC236}">
                <a16:creationId xmlns:a16="http://schemas.microsoft.com/office/drawing/2014/main" id="{FB8921B1-435F-DCCE-F1E5-DBE15D5237D4}"/>
              </a:ext>
            </a:extLst>
          </p:cNvPr>
          <p:cNvSpPr/>
          <p:nvPr/>
        </p:nvSpPr>
        <p:spPr>
          <a:xfrm>
            <a:off x="7811334" y="833229"/>
            <a:ext cx="1124661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7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W17 AI Applied Research </a:t>
            </a:r>
            <a:r>
              <a:rPr lang="en-US" sz="700" b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(New)</a:t>
            </a:r>
            <a:endParaRPr lang="en-US" sz="7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3" name="Text 69">
            <a:extLst>
              <a:ext uri="{FF2B5EF4-FFF2-40B4-BE49-F238E27FC236}">
                <a16:creationId xmlns:a16="http://schemas.microsoft.com/office/drawing/2014/main" id="{600A9531-B00A-127D-4782-5A966DFF12A7}"/>
              </a:ext>
            </a:extLst>
          </p:cNvPr>
          <p:cNvSpPr/>
          <p:nvPr/>
        </p:nvSpPr>
        <p:spPr>
          <a:xfrm>
            <a:off x="7811334" y="1077525"/>
            <a:ext cx="1124661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58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research: benchmark foundation models, evaluate agentic workflows, bridge lab breakthroughs to enterprise deployment.</a:t>
            </a:r>
            <a:endParaRPr lang="en-US" sz="580"/>
          </a:p>
        </p:txBody>
      </p:sp>
      <p:sp>
        <p:nvSpPr>
          <p:cNvPr id="154" name="Shape 70">
            <a:extLst>
              <a:ext uri="{FF2B5EF4-FFF2-40B4-BE49-F238E27FC236}">
                <a16:creationId xmlns:a16="http://schemas.microsoft.com/office/drawing/2014/main" id="{DD189398-7EF8-8A1E-3F0A-DB1D1A991769}"/>
              </a:ext>
            </a:extLst>
          </p:cNvPr>
          <p:cNvSpPr/>
          <p:nvPr/>
        </p:nvSpPr>
        <p:spPr>
          <a:xfrm>
            <a:off x="7784193" y="1841184"/>
            <a:ext cx="1280160" cy="992255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5" name="Shape 71">
            <a:extLst>
              <a:ext uri="{FF2B5EF4-FFF2-40B4-BE49-F238E27FC236}">
                <a16:creationId xmlns:a16="http://schemas.microsoft.com/office/drawing/2014/main" id="{D38AE57C-1719-F48B-554D-DD7B4A1D1E9E}"/>
              </a:ext>
            </a:extLst>
          </p:cNvPr>
          <p:cNvSpPr/>
          <p:nvPr/>
        </p:nvSpPr>
        <p:spPr>
          <a:xfrm>
            <a:off x="7784193" y="1841185"/>
            <a:ext cx="1280160" cy="36576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6" name="Text 72">
            <a:extLst>
              <a:ext uri="{FF2B5EF4-FFF2-40B4-BE49-F238E27FC236}">
                <a16:creationId xmlns:a16="http://schemas.microsoft.com/office/drawing/2014/main" id="{35AEF045-1771-2491-146C-46A426CAE81B}"/>
              </a:ext>
            </a:extLst>
          </p:cNvPr>
          <p:cNvSpPr/>
          <p:nvPr/>
        </p:nvSpPr>
        <p:spPr>
          <a:xfrm>
            <a:off x="7811334" y="1896049"/>
            <a:ext cx="1281676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7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W18 AI Deployment Ethics </a:t>
            </a:r>
            <a:r>
              <a:rPr lang="en-US" sz="700" b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(R12)</a:t>
            </a:r>
            <a:endParaRPr lang="en-US" sz="700"/>
          </a:p>
        </p:txBody>
      </p:sp>
      <p:sp>
        <p:nvSpPr>
          <p:cNvPr id="157" name="Text 73">
            <a:extLst>
              <a:ext uri="{FF2B5EF4-FFF2-40B4-BE49-F238E27FC236}">
                <a16:creationId xmlns:a16="http://schemas.microsoft.com/office/drawing/2014/main" id="{9C4FA290-E10D-D8F8-3C7F-7586C5832C88}"/>
              </a:ext>
            </a:extLst>
          </p:cNvPr>
          <p:cNvSpPr/>
          <p:nvPr/>
        </p:nvSpPr>
        <p:spPr>
          <a:xfrm>
            <a:off x="7811334" y="2126477"/>
            <a:ext cx="1154676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58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 when and whether AI should be deployed. Societal impact, workforce displacement risk, ethical boundaries, go/no-go decisions.</a:t>
            </a:r>
            <a:endParaRPr lang="en-US" sz="580"/>
          </a:p>
        </p:txBody>
      </p:sp>
      <p:sp>
        <p:nvSpPr>
          <p:cNvPr id="158" name="Shape 74">
            <a:extLst>
              <a:ext uri="{FF2B5EF4-FFF2-40B4-BE49-F238E27FC236}">
                <a16:creationId xmlns:a16="http://schemas.microsoft.com/office/drawing/2014/main" id="{CB91AD8D-6765-1A48-31C6-868357FB62E8}"/>
              </a:ext>
            </a:extLst>
          </p:cNvPr>
          <p:cNvSpPr/>
          <p:nvPr/>
        </p:nvSpPr>
        <p:spPr>
          <a:xfrm>
            <a:off x="7784193" y="2885608"/>
            <a:ext cx="1280160" cy="900596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9" name="Shape 75">
            <a:extLst>
              <a:ext uri="{FF2B5EF4-FFF2-40B4-BE49-F238E27FC236}">
                <a16:creationId xmlns:a16="http://schemas.microsoft.com/office/drawing/2014/main" id="{BBC5FD31-9468-6651-9E6D-EF9EBE4DC83D}"/>
              </a:ext>
            </a:extLst>
          </p:cNvPr>
          <p:cNvSpPr/>
          <p:nvPr/>
        </p:nvSpPr>
        <p:spPr>
          <a:xfrm>
            <a:off x="7784193" y="2877922"/>
            <a:ext cx="1280160" cy="36576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0" name="Text 76">
            <a:extLst>
              <a:ext uri="{FF2B5EF4-FFF2-40B4-BE49-F238E27FC236}">
                <a16:creationId xmlns:a16="http://schemas.microsoft.com/office/drawing/2014/main" id="{3C3E9A1A-5E08-8FFC-0EE6-4EF1FF2F4B96}"/>
              </a:ext>
            </a:extLst>
          </p:cNvPr>
          <p:cNvSpPr/>
          <p:nvPr/>
        </p:nvSpPr>
        <p:spPr>
          <a:xfrm>
            <a:off x="7811334" y="2913020"/>
            <a:ext cx="1154676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7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W19 AI Governance </a:t>
            </a:r>
            <a:r>
              <a:rPr lang="en-US" sz="700" b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(R12)</a:t>
            </a:r>
            <a:endParaRPr lang="en-US" sz="700" i="1"/>
          </a:p>
        </p:txBody>
      </p:sp>
      <p:sp>
        <p:nvSpPr>
          <p:cNvPr id="161" name="Text 77">
            <a:extLst>
              <a:ext uri="{FF2B5EF4-FFF2-40B4-BE49-F238E27FC236}">
                <a16:creationId xmlns:a16="http://schemas.microsoft.com/office/drawing/2014/main" id="{62435EDE-C11A-9ABF-EA3C-7B40F728077A}"/>
              </a:ext>
            </a:extLst>
          </p:cNvPr>
          <p:cNvSpPr/>
          <p:nvPr/>
        </p:nvSpPr>
        <p:spPr>
          <a:xfrm>
            <a:off x="7811334" y="3195416"/>
            <a:ext cx="1281676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58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Real-time monitoring, bias detection, compliance automation, agent behaviour monitoring, hallucination detection, incident response.</a:t>
            </a:r>
            <a:endParaRPr lang="en-US" sz="580"/>
          </a:p>
        </p:txBody>
      </p:sp>
      <p:sp>
        <p:nvSpPr>
          <p:cNvPr id="162" name="Shape 78">
            <a:extLst>
              <a:ext uri="{FF2B5EF4-FFF2-40B4-BE49-F238E27FC236}">
                <a16:creationId xmlns:a16="http://schemas.microsoft.com/office/drawing/2014/main" id="{5968E617-AE67-CAA5-41C7-A9484356F16A}"/>
              </a:ext>
            </a:extLst>
          </p:cNvPr>
          <p:cNvSpPr/>
          <p:nvPr/>
        </p:nvSpPr>
        <p:spPr>
          <a:xfrm>
            <a:off x="6155960" y="3110771"/>
            <a:ext cx="1490472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4" name="Text 80">
            <a:extLst>
              <a:ext uri="{FF2B5EF4-FFF2-40B4-BE49-F238E27FC236}">
                <a16:creationId xmlns:a16="http://schemas.microsoft.com/office/drawing/2014/main" id="{D3BAB86F-05CD-C8B1-A7D3-5BBA5D277090}"/>
              </a:ext>
            </a:extLst>
          </p:cNvPr>
          <p:cNvSpPr/>
          <p:nvPr/>
        </p:nvSpPr>
        <p:spPr>
          <a:xfrm>
            <a:off x="6181640" y="3170503"/>
            <a:ext cx="1504232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7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W15 AI Security Engineering </a:t>
            </a:r>
            <a:r>
              <a:rPr lang="en-US" sz="700" b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(New)</a:t>
            </a:r>
            <a:endParaRPr lang="en-US" sz="700">
              <a:highlight>
                <a:srgbClr val="FFFF00"/>
              </a:highlight>
            </a:endParaRPr>
          </a:p>
        </p:txBody>
      </p:sp>
      <p:sp>
        <p:nvSpPr>
          <p:cNvPr id="165" name="Text 81">
            <a:extLst>
              <a:ext uri="{FF2B5EF4-FFF2-40B4-BE49-F238E27FC236}">
                <a16:creationId xmlns:a16="http://schemas.microsoft.com/office/drawing/2014/main" id="{3E4151A4-5303-F6F9-F02B-C865C91DC2D2}"/>
              </a:ext>
            </a:extLst>
          </p:cNvPr>
          <p:cNvSpPr/>
          <p:nvPr/>
        </p:nvSpPr>
        <p:spPr>
          <a:xfrm>
            <a:off x="6290460" y="3445661"/>
            <a:ext cx="1380744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58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Protect AI from prompt injection, jailbreaking, data exfiltration, adversarial attacks. Agent containment, model supply chain security, zero-trust AI.</a:t>
            </a:r>
            <a:endParaRPr lang="en-US" sz="580"/>
          </a:p>
        </p:txBody>
      </p:sp>
      <p:sp>
        <p:nvSpPr>
          <p:cNvPr id="166" name="Shape 82">
            <a:extLst>
              <a:ext uri="{FF2B5EF4-FFF2-40B4-BE49-F238E27FC236}">
                <a16:creationId xmlns:a16="http://schemas.microsoft.com/office/drawing/2014/main" id="{B029E348-2870-2D52-6D94-652E878F812C}"/>
              </a:ext>
            </a:extLst>
          </p:cNvPr>
          <p:cNvSpPr/>
          <p:nvPr/>
        </p:nvSpPr>
        <p:spPr>
          <a:xfrm>
            <a:off x="7797403" y="3857231"/>
            <a:ext cx="1280160" cy="904796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7" name="Shape 83">
            <a:extLst>
              <a:ext uri="{FF2B5EF4-FFF2-40B4-BE49-F238E27FC236}">
                <a16:creationId xmlns:a16="http://schemas.microsoft.com/office/drawing/2014/main" id="{08485B49-E55F-DAD4-3E29-21FE1213CD40}"/>
              </a:ext>
            </a:extLst>
          </p:cNvPr>
          <p:cNvSpPr/>
          <p:nvPr/>
        </p:nvSpPr>
        <p:spPr>
          <a:xfrm>
            <a:off x="7797403" y="3820655"/>
            <a:ext cx="1280160" cy="36576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8" name="Text 84">
            <a:extLst>
              <a:ext uri="{FF2B5EF4-FFF2-40B4-BE49-F238E27FC236}">
                <a16:creationId xmlns:a16="http://schemas.microsoft.com/office/drawing/2014/main" id="{620DD4E3-0D79-682A-D72C-2B3354C0E723}"/>
              </a:ext>
            </a:extLst>
          </p:cNvPr>
          <p:cNvSpPr/>
          <p:nvPr/>
        </p:nvSpPr>
        <p:spPr>
          <a:xfrm>
            <a:off x="7824544" y="3865524"/>
            <a:ext cx="1131062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7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W20 Physical AI &amp; Autonomous Systems</a:t>
            </a:r>
            <a:r>
              <a:rPr lang="en-US" sz="700" b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(New)</a:t>
            </a:r>
            <a:endParaRPr lang="en-US" sz="7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69" name="Text 85">
            <a:extLst>
              <a:ext uri="{FF2B5EF4-FFF2-40B4-BE49-F238E27FC236}">
                <a16:creationId xmlns:a16="http://schemas.microsoft.com/office/drawing/2014/main" id="{5A2BCB3A-5AB9-F0DD-89D8-899975C88FEF}"/>
              </a:ext>
            </a:extLst>
          </p:cNvPr>
          <p:cNvSpPr/>
          <p:nvPr/>
        </p:nvSpPr>
        <p:spPr>
          <a:xfrm>
            <a:off x="7824544" y="4200925"/>
            <a:ext cx="1269684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58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Industrial AI: robotics, digital twins, sensor fusion, ERP/MES integration, robot fleet orchestration, Robotics-as-a-Service.</a:t>
            </a:r>
            <a:endParaRPr lang="en-US" sz="580"/>
          </a:p>
        </p:txBody>
      </p:sp>
      <p:sp>
        <p:nvSpPr>
          <p:cNvPr id="170" name="Text 36">
            <a:extLst>
              <a:ext uri="{FF2B5EF4-FFF2-40B4-BE49-F238E27FC236}">
                <a16:creationId xmlns:a16="http://schemas.microsoft.com/office/drawing/2014/main" id="{A99F0AC3-4765-E681-087C-76426AC6F4F3}"/>
              </a:ext>
            </a:extLst>
          </p:cNvPr>
          <p:cNvSpPr/>
          <p:nvPr/>
        </p:nvSpPr>
        <p:spPr>
          <a:xfrm>
            <a:off x="1648128" y="869143"/>
            <a:ext cx="1380744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7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W4 AI Decision </a:t>
            </a:r>
            <a:r>
              <a:rPr lang="en-US" sz="700" b="1">
                <a:solidFill>
                  <a:srgbClr val="A100FF"/>
                </a:solidFill>
                <a:latin typeface="Arial" pitchFamily="34" charset="0"/>
                <a:cs typeface="Arial" pitchFamily="34" charset="-120"/>
              </a:rPr>
              <a:t>Design </a:t>
            </a:r>
            <a:r>
              <a:rPr lang="en-US" sz="700" b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-120"/>
              </a:rPr>
              <a:t>(R4A,B)</a:t>
            </a:r>
          </a:p>
        </p:txBody>
      </p:sp>
      <p:sp>
        <p:nvSpPr>
          <p:cNvPr id="171" name="Text 37">
            <a:extLst>
              <a:ext uri="{FF2B5EF4-FFF2-40B4-BE49-F238E27FC236}">
                <a16:creationId xmlns:a16="http://schemas.microsoft.com/office/drawing/2014/main" id="{ADC4BB50-6D91-BD29-98DF-1C3CE708362C}"/>
              </a:ext>
            </a:extLst>
          </p:cNvPr>
          <p:cNvSpPr/>
          <p:nvPr/>
        </p:nvSpPr>
        <p:spPr>
          <a:xfrm>
            <a:off x="1648128" y="1136269"/>
            <a:ext cx="1380744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58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Architect end-to-end decision intelligence systems combining causal reasoning, predictive modeling, and AI-augmented analysis. Frame the right questions, design AI decision frameworks, validate AI-generated insights.</a:t>
            </a:r>
          </a:p>
        </p:txBody>
      </p:sp>
      <p:sp>
        <p:nvSpPr>
          <p:cNvPr id="108" name="Text 24">
            <a:extLst>
              <a:ext uri="{FF2B5EF4-FFF2-40B4-BE49-F238E27FC236}">
                <a16:creationId xmlns:a16="http://schemas.microsoft.com/office/drawing/2014/main" id="{71D7B130-8BD3-9240-30F8-B37E68D0E0D5}"/>
              </a:ext>
            </a:extLst>
          </p:cNvPr>
          <p:cNvSpPr/>
          <p:nvPr/>
        </p:nvSpPr>
        <p:spPr>
          <a:xfrm>
            <a:off x="3184320" y="859683"/>
            <a:ext cx="1380744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7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W5 Data Governance &amp; Mgmt. </a:t>
            </a:r>
            <a:r>
              <a:rPr lang="en-US" sz="700" b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(R5)</a:t>
            </a:r>
            <a:endParaRPr lang="en-US" sz="7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9" name="Text 25">
            <a:extLst>
              <a:ext uri="{FF2B5EF4-FFF2-40B4-BE49-F238E27FC236}">
                <a16:creationId xmlns:a16="http://schemas.microsoft.com/office/drawing/2014/main" id="{3E694766-78B6-E9B9-21B0-963E1FA5EB1F}"/>
              </a:ext>
            </a:extLst>
          </p:cNvPr>
          <p:cNvSpPr/>
          <p:nvPr/>
        </p:nvSpPr>
        <p:spPr>
          <a:xfrm>
            <a:off x="3184320" y="1136269"/>
            <a:ext cx="1380744" cy="7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58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and enforce governance frameworks making enterprise data trustworthy, discoverable, and AI-ready. AI-ready data certification, regulatory compliance, active metadata management, privacy governance</a:t>
            </a:r>
            <a:endParaRPr lang="en-US" sz="580"/>
          </a:p>
        </p:txBody>
      </p:sp>
      <p:sp>
        <p:nvSpPr>
          <p:cNvPr id="112" name="Text 28">
            <a:extLst>
              <a:ext uri="{FF2B5EF4-FFF2-40B4-BE49-F238E27FC236}">
                <a16:creationId xmlns:a16="http://schemas.microsoft.com/office/drawing/2014/main" id="{8618ED29-BBD2-FA27-3330-A1537269B5AA}"/>
              </a:ext>
            </a:extLst>
          </p:cNvPr>
          <p:cNvSpPr/>
          <p:nvPr/>
        </p:nvSpPr>
        <p:spPr>
          <a:xfrm>
            <a:off x="6256704" y="872205"/>
            <a:ext cx="1380744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7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W7 Knowledge Engineering </a:t>
            </a:r>
            <a:r>
              <a:rPr lang="en-US" sz="700" b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-120"/>
              </a:rPr>
              <a:t>(created in FY26)</a:t>
            </a:r>
          </a:p>
        </p:txBody>
      </p:sp>
      <p:sp>
        <p:nvSpPr>
          <p:cNvPr id="113" name="Text 29">
            <a:extLst>
              <a:ext uri="{FF2B5EF4-FFF2-40B4-BE49-F238E27FC236}">
                <a16:creationId xmlns:a16="http://schemas.microsoft.com/office/drawing/2014/main" id="{69CD6777-AA95-E7C7-CD9A-EB73B021C724}"/>
              </a:ext>
            </a:extLst>
          </p:cNvPr>
          <p:cNvSpPr/>
          <p:nvPr/>
        </p:nvSpPr>
        <p:spPr>
          <a:xfrm>
            <a:off x="6256704" y="1129769"/>
            <a:ext cx="1380744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58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enterprise knowledge structures for AI agents: ontologies, knowledge graphs, semantic layers, vector stores, RAG systems. Context engineering for agent reliability.</a:t>
            </a:r>
            <a:endParaRPr lang="en-US" sz="580"/>
          </a:p>
        </p:txBody>
      </p:sp>
      <p:sp>
        <p:nvSpPr>
          <p:cNvPr id="174" name="Text 2">
            <a:extLst>
              <a:ext uri="{FF2B5EF4-FFF2-40B4-BE49-F238E27FC236}">
                <a16:creationId xmlns:a16="http://schemas.microsoft.com/office/drawing/2014/main" id="{CF3A2D53-A084-E74F-E3A5-397B3C02DA8B}"/>
              </a:ext>
            </a:extLst>
          </p:cNvPr>
          <p:cNvSpPr/>
          <p:nvPr/>
        </p:nvSpPr>
        <p:spPr>
          <a:xfrm>
            <a:off x="457200" y="65838"/>
            <a:ext cx="6858000" cy="21806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New: Work Roles – W20</a:t>
            </a:r>
            <a:endParaRPr lang="en-US" sz="1800"/>
          </a:p>
        </p:txBody>
      </p:sp>
      <p:sp>
        <p:nvSpPr>
          <p:cNvPr id="176" name="Shape 54">
            <a:extLst>
              <a:ext uri="{FF2B5EF4-FFF2-40B4-BE49-F238E27FC236}">
                <a16:creationId xmlns:a16="http://schemas.microsoft.com/office/drawing/2014/main" id="{91075FCD-A760-98E4-E993-B7BC659C426C}"/>
              </a:ext>
            </a:extLst>
          </p:cNvPr>
          <p:cNvSpPr/>
          <p:nvPr/>
        </p:nvSpPr>
        <p:spPr>
          <a:xfrm>
            <a:off x="1591283" y="4197643"/>
            <a:ext cx="301752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7" name="Text 57">
            <a:extLst>
              <a:ext uri="{FF2B5EF4-FFF2-40B4-BE49-F238E27FC236}">
                <a16:creationId xmlns:a16="http://schemas.microsoft.com/office/drawing/2014/main" id="{F06A8F32-D695-1E85-D02F-EE66253443C8}"/>
              </a:ext>
            </a:extLst>
          </p:cNvPr>
          <p:cNvSpPr/>
          <p:nvPr/>
        </p:nvSpPr>
        <p:spPr>
          <a:xfrm>
            <a:off x="1594432" y="4391526"/>
            <a:ext cx="2442312" cy="3924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5000"/>
              </a:lnSpc>
            </a:pPr>
            <a:r>
              <a:rPr lang="en-US" sz="58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Operationalize AI solutions for clients: human-machine working models, training, adoption, behavioral enablement. AI-literate, solution-aware — not traditional change mgmt.</a:t>
            </a:r>
            <a:endParaRPr lang="en-US" sz="580"/>
          </a:p>
        </p:txBody>
      </p:sp>
      <p:sp>
        <p:nvSpPr>
          <p:cNvPr id="180" name="Text 56">
            <a:extLst>
              <a:ext uri="{FF2B5EF4-FFF2-40B4-BE49-F238E27FC236}">
                <a16:creationId xmlns:a16="http://schemas.microsoft.com/office/drawing/2014/main" id="{30FB69A0-029D-ABC6-9AED-BF1CF6B240BB}"/>
              </a:ext>
            </a:extLst>
          </p:cNvPr>
          <p:cNvSpPr/>
          <p:nvPr/>
        </p:nvSpPr>
        <p:spPr>
          <a:xfrm>
            <a:off x="1638527" y="4219503"/>
            <a:ext cx="2998029" cy="1531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7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W16 AI Change Enablement </a:t>
            </a:r>
            <a:r>
              <a:rPr lang="en-US" sz="700" b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(New)</a:t>
            </a:r>
            <a:endParaRPr lang="en-US" sz="7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3" name="Shape 51">
            <a:extLst>
              <a:ext uri="{FF2B5EF4-FFF2-40B4-BE49-F238E27FC236}">
                <a16:creationId xmlns:a16="http://schemas.microsoft.com/office/drawing/2014/main" id="{F8482A98-915B-C0AD-79F5-68B949C80E23}"/>
              </a:ext>
            </a:extLst>
          </p:cNvPr>
          <p:cNvSpPr/>
          <p:nvPr/>
        </p:nvSpPr>
        <p:spPr>
          <a:xfrm>
            <a:off x="1594432" y="4196878"/>
            <a:ext cx="3017520" cy="36576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5" name="Shape 51">
            <a:extLst>
              <a:ext uri="{FF2B5EF4-FFF2-40B4-BE49-F238E27FC236}">
                <a16:creationId xmlns:a16="http://schemas.microsoft.com/office/drawing/2014/main" id="{40347FE1-9AAC-FBE4-1DEE-A9122136669F}"/>
              </a:ext>
            </a:extLst>
          </p:cNvPr>
          <p:cNvSpPr/>
          <p:nvPr/>
        </p:nvSpPr>
        <p:spPr>
          <a:xfrm>
            <a:off x="1594432" y="3110596"/>
            <a:ext cx="1490472" cy="36576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3" name="Shape 59">
            <a:extLst>
              <a:ext uri="{FF2B5EF4-FFF2-40B4-BE49-F238E27FC236}">
                <a16:creationId xmlns:a16="http://schemas.microsoft.com/office/drawing/2014/main" id="{185BF4DD-4C4E-517F-34D6-5AEFB7AE192F}"/>
              </a:ext>
            </a:extLst>
          </p:cNvPr>
          <p:cNvSpPr/>
          <p:nvPr/>
        </p:nvSpPr>
        <p:spPr>
          <a:xfrm>
            <a:off x="4694832" y="3110596"/>
            <a:ext cx="1490472" cy="36576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7" name="Shape 63">
            <a:extLst>
              <a:ext uri="{FF2B5EF4-FFF2-40B4-BE49-F238E27FC236}">
                <a16:creationId xmlns:a16="http://schemas.microsoft.com/office/drawing/2014/main" id="{F080FF17-679D-EC65-DA5D-A87A5FF0160C}"/>
              </a:ext>
            </a:extLst>
          </p:cNvPr>
          <p:cNvSpPr/>
          <p:nvPr/>
        </p:nvSpPr>
        <p:spPr>
          <a:xfrm>
            <a:off x="6155960" y="3110596"/>
            <a:ext cx="1490472" cy="36576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9" name="Shape 51">
            <a:extLst>
              <a:ext uri="{FF2B5EF4-FFF2-40B4-BE49-F238E27FC236}">
                <a16:creationId xmlns:a16="http://schemas.microsoft.com/office/drawing/2014/main" id="{B9FE970B-053B-278F-B35E-A613161CCE58}"/>
              </a:ext>
            </a:extLst>
          </p:cNvPr>
          <p:cNvSpPr/>
          <p:nvPr/>
        </p:nvSpPr>
        <p:spPr>
          <a:xfrm>
            <a:off x="3135952" y="3110596"/>
            <a:ext cx="1490472" cy="36576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210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5720"/>
            <a:ext cx="9144000" cy="68580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09728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Staffing Overlays vs. Job Families</a:t>
            </a:r>
            <a:endParaRPr lang="en-US" sz="1800"/>
          </a:p>
        </p:txBody>
      </p:sp>
      <p:sp>
        <p:nvSpPr>
          <p:cNvPr id="5" name="Text 3"/>
          <p:cNvSpPr/>
          <p:nvPr/>
        </p:nvSpPr>
        <p:spPr>
          <a:xfrm>
            <a:off x="457200" y="475488"/>
            <a:ext cx="45720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ECDL · FDE · RDE CLARIFICATION</a:t>
            </a:r>
            <a:endParaRPr lang="en-US" sz="900"/>
          </a:p>
        </p:txBody>
      </p:sp>
      <p:sp>
        <p:nvSpPr>
          <p:cNvPr id="6" name="Text 4"/>
          <p:cNvSpPr/>
          <p:nvPr/>
        </p:nvSpPr>
        <p:spPr>
          <a:xfrm>
            <a:off x="457200" y="9144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 decision from the working session:</a:t>
            </a:r>
            <a:endParaRPr lang="en-US" sz="1200"/>
          </a:p>
        </p:txBody>
      </p:sp>
      <p:sp>
        <p:nvSpPr>
          <p:cNvPr id="7" name="Shape 5"/>
          <p:cNvSpPr/>
          <p:nvPr/>
        </p:nvSpPr>
        <p:spPr>
          <a:xfrm>
            <a:off x="457200" y="1371600"/>
            <a:ext cx="8229600" cy="1097280"/>
          </a:xfrm>
          <a:prstGeom prst="rect">
            <a:avLst/>
          </a:prstGeom>
          <a:solidFill>
            <a:srgbClr val="F8EE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457200" y="1371600"/>
            <a:ext cx="73152" cy="109728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85800" y="1417320"/>
            <a:ext cx="7772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30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ECDL, FDE, and RDE are staffing overlays — not job families.</a:t>
            </a:r>
            <a:endParaRPr lang="en-US" sz="1300"/>
          </a:p>
          <a:p>
            <a:pPr marL="0" indent="0">
              <a:lnSpc>
                <a:spcPct val="140000"/>
              </a:lnSpc>
              <a:buNone/>
            </a:pPr>
            <a:r>
              <a:rPr lang="en-US" sz="130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Individuals retain their primary craft role (e.g., W13 Full Stack AI Dev).</a:t>
            </a:r>
            <a:endParaRPr lang="en-US" sz="1300"/>
          </a:p>
          <a:p>
            <a:pPr marL="0" indent="0">
              <a:lnSpc>
                <a:spcPct val="140000"/>
              </a:lnSpc>
              <a:buNone/>
            </a:pPr>
            <a:r>
              <a:rPr lang="en-US" sz="130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are staffed into delivery roles as overlays, not replacements.</a:t>
            </a:r>
            <a:endParaRPr lang="en-US" sz="1300"/>
          </a:p>
        </p:txBody>
      </p:sp>
      <p:sp>
        <p:nvSpPr>
          <p:cNvPr id="10" name="Shape 8"/>
          <p:cNvSpPr/>
          <p:nvPr/>
        </p:nvSpPr>
        <p:spPr>
          <a:xfrm>
            <a:off x="947318" y="3008376"/>
            <a:ext cx="2286000" cy="73152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47318" y="3008376"/>
            <a:ext cx="2286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Primary Craft Role</a:t>
            </a:r>
            <a:endParaRPr lang="en-US" sz="100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0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(e.g., W13 Full Stack AI Dev)</a:t>
            </a:r>
            <a:endParaRPr lang="en-US" sz="1000"/>
          </a:p>
        </p:txBody>
      </p:sp>
      <p:sp>
        <p:nvSpPr>
          <p:cNvPr id="12" name="Text 10"/>
          <p:cNvSpPr/>
          <p:nvPr/>
        </p:nvSpPr>
        <p:spPr>
          <a:xfrm>
            <a:off x="3416198" y="3099816"/>
            <a:ext cx="457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</a:t>
            </a:r>
            <a:endParaRPr lang="en-US" sz="2400"/>
          </a:p>
        </p:txBody>
      </p:sp>
      <p:sp>
        <p:nvSpPr>
          <p:cNvPr id="13" name="Shape 11"/>
          <p:cNvSpPr/>
          <p:nvPr/>
        </p:nvSpPr>
        <p:spPr>
          <a:xfrm>
            <a:off x="4056278" y="3008376"/>
            <a:ext cx="2286000" cy="7315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056278" y="3008376"/>
            <a:ext cx="2286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Staffing Overlay</a:t>
            </a:r>
            <a:endParaRPr lang="en-US" sz="100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0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(ECDL / FDE / RDE)</a:t>
            </a:r>
            <a:endParaRPr lang="en-US" sz="1000"/>
          </a:p>
        </p:txBody>
      </p:sp>
      <p:sp>
        <p:nvSpPr>
          <p:cNvPr id="15" name="Text 13"/>
          <p:cNvSpPr/>
          <p:nvPr/>
        </p:nvSpPr>
        <p:spPr>
          <a:xfrm>
            <a:off x="6525158" y="3099816"/>
            <a:ext cx="365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</a:t>
            </a:r>
            <a:endParaRPr lang="en-US" sz="2400"/>
          </a:p>
        </p:txBody>
      </p:sp>
      <p:sp>
        <p:nvSpPr>
          <p:cNvPr id="16" name="Shape 14"/>
          <p:cNvSpPr/>
          <p:nvPr/>
        </p:nvSpPr>
        <p:spPr>
          <a:xfrm>
            <a:off x="6982358" y="3008376"/>
            <a:ext cx="1371600" cy="731520"/>
          </a:xfrm>
          <a:prstGeom prst="rect">
            <a:avLst/>
          </a:prstGeom>
          <a:solidFill>
            <a:srgbClr val="A100FF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 defTabSz="914377"/>
            <a:endParaRPr lang="en-US" kern="0">
              <a:latin typeface="Graphik Regular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982358" y="3008376"/>
            <a:ext cx="1371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b="1">
                <a:latin typeface="Arial" pitchFamily="34" charset="0"/>
                <a:ea typeface="Arial" pitchFamily="34" charset="-122"/>
                <a:cs typeface="Arial" pitchFamily="34" charset="-120"/>
              </a:rPr>
              <a:t>Deployed</a:t>
            </a:r>
            <a:endParaRPr lang="en-US" sz="100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000" b="1">
                <a:latin typeface="Arial" pitchFamily="34" charset="0"/>
                <a:ea typeface="Arial" pitchFamily="34" charset="-122"/>
                <a:cs typeface="Arial" pitchFamily="34" charset="-120"/>
              </a:rPr>
              <a:t>Role</a:t>
            </a:r>
            <a:endParaRPr lang="en-US" sz="1000"/>
          </a:p>
        </p:txBody>
      </p:sp>
      <p:sp>
        <p:nvSpPr>
          <p:cNvPr id="18" name="Shape 16"/>
          <p:cNvSpPr/>
          <p:nvPr/>
        </p:nvSpPr>
        <p:spPr>
          <a:xfrm>
            <a:off x="0" y="4800600"/>
            <a:ext cx="9144000" cy="34747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320040" y="4873752"/>
            <a:ext cx="201168" cy="2011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320040" y="4855464"/>
            <a:ext cx="20116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</a:t>
            </a:r>
            <a:endParaRPr lang="en-US" sz="1100"/>
          </a:p>
        </p:txBody>
      </p:sp>
      <p:sp>
        <p:nvSpPr>
          <p:cNvPr id="21" name="Text 19"/>
          <p:cNvSpPr/>
          <p:nvPr/>
        </p:nvSpPr>
        <p:spPr>
          <a:xfrm>
            <a:off x="640080" y="487375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© 2026 Accenture. All rights reserved.</a:t>
            </a:r>
            <a:endParaRPr lang="en-US" sz="700"/>
          </a:p>
        </p:txBody>
      </p:sp>
      <p:sp>
        <p:nvSpPr>
          <p:cNvPr id="22" name="Text 20"/>
          <p:cNvSpPr/>
          <p:nvPr/>
        </p:nvSpPr>
        <p:spPr>
          <a:xfrm>
            <a:off x="6858000" y="487375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700"/>
          </a:p>
        </p:txBody>
      </p:sp>
      <p:sp>
        <p:nvSpPr>
          <p:cNvPr id="23" name="Text 21"/>
          <p:cNvSpPr/>
          <p:nvPr/>
        </p:nvSpPr>
        <p:spPr>
          <a:xfrm>
            <a:off x="8412480" y="4873752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7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5720"/>
            <a:ext cx="9144000" cy="685800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09728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Agreed Next Steps</a:t>
            </a:r>
            <a:endParaRPr lang="en-US" sz="1800"/>
          </a:p>
        </p:txBody>
      </p:sp>
      <p:sp>
        <p:nvSpPr>
          <p:cNvPr id="5" name="Text 3"/>
          <p:cNvSpPr/>
          <p:nvPr/>
        </p:nvSpPr>
        <p:spPr>
          <a:xfrm>
            <a:off x="457200" y="475488"/>
            <a:ext cx="45720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POST-SESSION ACTIONS</a:t>
            </a:r>
            <a:endParaRPr lang="en-US" sz="900"/>
          </a:p>
        </p:txBody>
      </p:sp>
      <p:sp>
        <p:nvSpPr>
          <p:cNvPr id="6" name="Shape 4"/>
          <p:cNvSpPr/>
          <p:nvPr/>
        </p:nvSpPr>
        <p:spPr>
          <a:xfrm>
            <a:off x="365760" y="914400"/>
            <a:ext cx="411480" cy="59436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65760" y="914400"/>
            <a:ext cx="411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/>
          </a:p>
        </p:txBody>
      </p:sp>
      <p:sp>
        <p:nvSpPr>
          <p:cNvPr id="8" name="Text 6"/>
          <p:cNvSpPr/>
          <p:nvPr/>
        </p:nvSpPr>
        <p:spPr>
          <a:xfrm>
            <a:off x="914400" y="914400"/>
            <a:ext cx="3657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Finalize W3 / W14 split</a:t>
            </a:r>
            <a:endParaRPr lang="en-US" sz="1000"/>
          </a:p>
        </p:txBody>
      </p:sp>
      <p:sp>
        <p:nvSpPr>
          <p:cNvPr id="9" name="Text 7"/>
          <p:cNvSpPr/>
          <p:nvPr/>
        </p:nvSpPr>
        <p:spPr>
          <a:xfrm>
            <a:off x="914400" y="120700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Socialize definitions. Decide: AI &amp; Data vs T&amp;O vs Technology.</a:t>
            </a:r>
            <a:endParaRPr lang="en-US" sz="850"/>
          </a:p>
        </p:txBody>
      </p:sp>
      <p:sp>
        <p:nvSpPr>
          <p:cNvPr id="10" name="Text 8"/>
          <p:cNvSpPr/>
          <p:nvPr/>
        </p:nvSpPr>
        <p:spPr>
          <a:xfrm>
            <a:off x="6400800" y="914400"/>
            <a:ext cx="1097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1</a:t>
            </a:r>
            <a:endParaRPr lang="en-US" sz="900"/>
          </a:p>
        </p:txBody>
      </p:sp>
      <p:sp>
        <p:nvSpPr>
          <p:cNvPr id="11" name="Text 9"/>
          <p:cNvSpPr/>
          <p:nvPr/>
        </p:nvSpPr>
        <p:spPr>
          <a:xfrm>
            <a:off x="7498080" y="914400"/>
            <a:ext cx="1371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>
                <a:solidFill>
                  <a:srgbClr val="7676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W3 Working Group</a:t>
            </a:r>
            <a:endParaRPr lang="en-US" sz="800"/>
          </a:p>
        </p:txBody>
      </p:sp>
      <p:sp>
        <p:nvSpPr>
          <p:cNvPr id="12" name="Shape 10"/>
          <p:cNvSpPr/>
          <p:nvPr/>
        </p:nvSpPr>
        <p:spPr>
          <a:xfrm>
            <a:off x="365760" y="1664208"/>
            <a:ext cx="411480" cy="59436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65760" y="1664208"/>
            <a:ext cx="411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/>
          </a:p>
        </p:txBody>
      </p:sp>
      <p:sp>
        <p:nvSpPr>
          <p:cNvPr id="14" name="Text 12"/>
          <p:cNvSpPr/>
          <p:nvPr/>
        </p:nvSpPr>
        <p:spPr>
          <a:xfrm>
            <a:off x="914400" y="1664208"/>
            <a:ext cx="3657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Reframe W2/W3 language</a:t>
            </a:r>
            <a:endParaRPr lang="en-US" sz="1000"/>
          </a:p>
        </p:txBody>
      </p:sp>
      <p:sp>
        <p:nvSpPr>
          <p:cNvPr id="15" name="Text 13"/>
          <p:cNvSpPr/>
          <p:nvPr/>
        </p:nvSpPr>
        <p:spPr>
          <a:xfrm>
            <a:off x="914400" y="1956816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Emphasize architecture over strategy. AI Enterprise Architecture framing.</a:t>
            </a:r>
            <a:endParaRPr lang="en-US" sz="850"/>
          </a:p>
        </p:txBody>
      </p:sp>
      <p:sp>
        <p:nvSpPr>
          <p:cNvPr id="16" name="Text 14"/>
          <p:cNvSpPr/>
          <p:nvPr/>
        </p:nvSpPr>
        <p:spPr>
          <a:xfrm>
            <a:off x="6400800" y="1664208"/>
            <a:ext cx="1097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1</a:t>
            </a:r>
            <a:endParaRPr lang="en-US" sz="900"/>
          </a:p>
        </p:txBody>
      </p:sp>
      <p:sp>
        <p:nvSpPr>
          <p:cNvPr id="17" name="Text 15"/>
          <p:cNvSpPr/>
          <p:nvPr/>
        </p:nvSpPr>
        <p:spPr>
          <a:xfrm>
            <a:off x="7498080" y="1664208"/>
            <a:ext cx="1371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>
                <a:solidFill>
                  <a:srgbClr val="7676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 Design Lead</a:t>
            </a:r>
            <a:endParaRPr lang="en-US" sz="800"/>
          </a:p>
        </p:txBody>
      </p:sp>
      <p:sp>
        <p:nvSpPr>
          <p:cNvPr id="18" name="Shape 16"/>
          <p:cNvSpPr/>
          <p:nvPr/>
        </p:nvSpPr>
        <p:spPr>
          <a:xfrm>
            <a:off x="365760" y="2414016"/>
            <a:ext cx="411480" cy="59436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65760" y="2414016"/>
            <a:ext cx="411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/>
          </a:p>
        </p:txBody>
      </p:sp>
      <p:sp>
        <p:nvSpPr>
          <p:cNvPr id="20" name="Text 18"/>
          <p:cNvSpPr/>
          <p:nvPr/>
        </p:nvSpPr>
        <p:spPr>
          <a:xfrm>
            <a:off x="914400" y="2414016"/>
            <a:ext cx="3657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Validate W-numbering</a:t>
            </a:r>
            <a:endParaRPr lang="en-US" sz="1000"/>
          </a:p>
        </p:txBody>
      </p:sp>
      <p:sp>
        <p:nvSpPr>
          <p:cNvPr id="21" name="Text 19"/>
          <p:cNvSpPr/>
          <p:nvPr/>
        </p:nvSpPr>
        <p:spPr>
          <a:xfrm>
            <a:off x="914400" y="2706624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 W1–W19 naming across all engines and stakeholders.</a:t>
            </a:r>
            <a:endParaRPr lang="en-US" sz="850"/>
          </a:p>
        </p:txBody>
      </p:sp>
      <p:sp>
        <p:nvSpPr>
          <p:cNvPr id="22" name="Text 20"/>
          <p:cNvSpPr/>
          <p:nvPr/>
        </p:nvSpPr>
        <p:spPr>
          <a:xfrm>
            <a:off x="6400800" y="2414016"/>
            <a:ext cx="1097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2</a:t>
            </a:r>
            <a:endParaRPr lang="en-US" sz="900"/>
          </a:p>
        </p:txBody>
      </p:sp>
      <p:sp>
        <p:nvSpPr>
          <p:cNvPr id="23" name="Text 21"/>
          <p:cNvSpPr/>
          <p:nvPr/>
        </p:nvSpPr>
        <p:spPr>
          <a:xfrm>
            <a:off x="7498080" y="2414016"/>
            <a:ext cx="1371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>
                <a:solidFill>
                  <a:srgbClr val="7676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Capability Team</a:t>
            </a:r>
            <a:endParaRPr lang="en-US" sz="800"/>
          </a:p>
        </p:txBody>
      </p:sp>
      <p:sp>
        <p:nvSpPr>
          <p:cNvPr id="24" name="Shape 22"/>
          <p:cNvSpPr/>
          <p:nvPr/>
        </p:nvSpPr>
        <p:spPr>
          <a:xfrm>
            <a:off x="365760" y="3163824"/>
            <a:ext cx="411480" cy="59436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365760" y="3163824"/>
            <a:ext cx="411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/>
          </a:p>
        </p:txBody>
      </p:sp>
      <p:sp>
        <p:nvSpPr>
          <p:cNvPr id="26" name="Text 24"/>
          <p:cNvSpPr/>
          <p:nvPr/>
        </p:nvSpPr>
        <p:spPr>
          <a:xfrm>
            <a:off x="914400" y="3163824"/>
            <a:ext cx="3657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Publish segmentation visual</a:t>
            </a:r>
            <a:endParaRPr lang="en-US" sz="1000"/>
          </a:p>
        </p:txBody>
      </p:sp>
      <p:sp>
        <p:nvSpPr>
          <p:cNvPr id="27" name="Text 25"/>
          <p:cNvSpPr/>
          <p:nvPr/>
        </p:nvSpPr>
        <p:spPr>
          <a:xfrm>
            <a:off x="914400" y="345643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3-tier: Strategy → Applied AI → Emerging. Validate with leadership.</a:t>
            </a:r>
            <a:endParaRPr lang="en-US" sz="850"/>
          </a:p>
        </p:txBody>
      </p:sp>
      <p:sp>
        <p:nvSpPr>
          <p:cNvPr id="28" name="Text 26"/>
          <p:cNvSpPr/>
          <p:nvPr/>
        </p:nvSpPr>
        <p:spPr>
          <a:xfrm>
            <a:off x="6400800" y="3163824"/>
            <a:ext cx="1097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2</a:t>
            </a:r>
            <a:endParaRPr lang="en-US" sz="900"/>
          </a:p>
        </p:txBody>
      </p:sp>
      <p:sp>
        <p:nvSpPr>
          <p:cNvPr id="29" name="Text 27"/>
          <p:cNvSpPr/>
          <p:nvPr/>
        </p:nvSpPr>
        <p:spPr>
          <a:xfrm>
            <a:off x="7498080" y="3163824"/>
            <a:ext cx="1371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>
                <a:solidFill>
                  <a:srgbClr val="7676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Lead</a:t>
            </a:r>
            <a:endParaRPr lang="en-US" sz="800"/>
          </a:p>
        </p:txBody>
      </p:sp>
      <p:sp>
        <p:nvSpPr>
          <p:cNvPr id="30" name="Shape 28"/>
          <p:cNvSpPr/>
          <p:nvPr/>
        </p:nvSpPr>
        <p:spPr>
          <a:xfrm>
            <a:off x="365760" y="3913632"/>
            <a:ext cx="411480" cy="59436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365760" y="3913632"/>
            <a:ext cx="411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600"/>
          </a:p>
        </p:txBody>
      </p:sp>
      <p:sp>
        <p:nvSpPr>
          <p:cNvPr id="32" name="Text 30"/>
          <p:cNvSpPr/>
          <p:nvPr/>
        </p:nvSpPr>
        <p:spPr>
          <a:xfrm>
            <a:off x="914400" y="3913632"/>
            <a:ext cx="3657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Normalize across engines</a:t>
            </a:r>
            <a:endParaRPr lang="en-US" sz="1000"/>
          </a:p>
        </p:txBody>
      </p:sp>
      <p:sp>
        <p:nvSpPr>
          <p:cNvPr id="33" name="Text 31"/>
          <p:cNvSpPr/>
          <p:nvPr/>
        </p:nvSpPr>
        <p:spPr>
          <a:xfrm>
            <a:off x="914400" y="420624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5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Capture and align W-role definitions across all engines.</a:t>
            </a:r>
            <a:endParaRPr lang="en-US" sz="850"/>
          </a:p>
        </p:txBody>
      </p:sp>
      <p:sp>
        <p:nvSpPr>
          <p:cNvPr id="34" name="Text 32"/>
          <p:cNvSpPr/>
          <p:nvPr/>
        </p:nvSpPr>
        <p:spPr>
          <a:xfrm>
            <a:off x="6400800" y="3913632"/>
            <a:ext cx="1097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A1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3</a:t>
            </a:r>
            <a:endParaRPr lang="en-US" sz="900"/>
          </a:p>
        </p:txBody>
      </p:sp>
      <p:sp>
        <p:nvSpPr>
          <p:cNvPr id="35" name="Text 33"/>
          <p:cNvSpPr/>
          <p:nvPr/>
        </p:nvSpPr>
        <p:spPr>
          <a:xfrm>
            <a:off x="7498080" y="3913632"/>
            <a:ext cx="1371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>
                <a:solidFill>
                  <a:srgbClr val="7676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Cross-engine Leads</a:t>
            </a:r>
            <a:endParaRPr lang="en-US" sz="800"/>
          </a:p>
        </p:txBody>
      </p:sp>
      <p:sp>
        <p:nvSpPr>
          <p:cNvPr id="36" name="Text 34"/>
          <p:cNvSpPr/>
          <p:nvPr/>
        </p:nvSpPr>
        <p:spPr>
          <a:xfrm>
            <a:off x="6400800" y="777240"/>
            <a:ext cx="109728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>
                <a:solidFill>
                  <a:srgbClr val="7676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TIMING</a:t>
            </a:r>
            <a:endParaRPr lang="en-US" sz="700"/>
          </a:p>
        </p:txBody>
      </p:sp>
      <p:sp>
        <p:nvSpPr>
          <p:cNvPr id="37" name="Text 35"/>
          <p:cNvSpPr/>
          <p:nvPr/>
        </p:nvSpPr>
        <p:spPr>
          <a:xfrm>
            <a:off x="7498080" y="777240"/>
            <a:ext cx="137160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>
                <a:solidFill>
                  <a:srgbClr val="7676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</a:t>
            </a:r>
            <a:endParaRPr lang="en-US" sz="700"/>
          </a:p>
        </p:txBody>
      </p:sp>
      <p:sp>
        <p:nvSpPr>
          <p:cNvPr id="38" name="Shape 36"/>
          <p:cNvSpPr/>
          <p:nvPr/>
        </p:nvSpPr>
        <p:spPr>
          <a:xfrm>
            <a:off x="0" y="4800600"/>
            <a:ext cx="9144000" cy="347472"/>
          </a:xfrm>
          <a:prstGeom prst="rect">
            <a:avLst/>
          </a:prstGeom>
          <a:solidFill>
            <a:srgbClr val="7500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320040" y="4873752"/>
            <a:ext cx="201168" cy="2011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320040" y="4855464"/>
            <a:ext cx="20116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7500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</a:t>
            </a:r>
            <a:endParaRPr lang="en-US" sz="1100"/>
          </a:p>
        </p:txBody>
      </p:sp>
      <p:sp>
        <p:nvSpPr>
          <p:cNvPr id="41" name="Text 39"/>
          <p:cNvSpPr/>
          <p:nvPr/>
        </p:nvSpPr>
        <p:spPr>
          <a:xfrm>
            <a:off x="640080" y="487375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© 2026 Accenture. All rights reserved.</a:t>
            </a:r>
            <a:endParaRPr lang="en-US" sz="700"/>
          </a:p>
        </p:txBody>
      </p:sp>
      <p:sp>
        <p:nvSpPr>
          <p:cNvPr id="42" name="Text 40"/>
          <p:cNvSpPr/>
          <p:nvPr/>
        </p:nvSpPr>
        <p:spPr>
          <a:xfrm>
            <a:off x="6858000" y="487375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b="1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700"/>
          </a:p>
        </p:txBody>
      </p:sp>
      <p:sp>
        <p:nvSpPr>
          <p:cNvPr id="43" name="Text 41"/>
          <p:cNvSpPr/>
          <p:nvPr/>
        </p:nvSpPr>
        <p:spPr>
          <a:xfrm>
            <a:off x="8412480" y="4873752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>
                <a:solidFill>
                  <a:srgbClr val="F0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7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3C670A1D6FA84BAD67AA021EF813E1" ma:contentTypeVersion="3" ma:contentTypeDescription="Create a new document." ma:contentTypeScope="" ma:versionID="8de45826d41a0644ee5032be29ffe5eb">
  <xsd:schema xmlns:xsd="http://www.w3.org/2001/XMLSchema" xmlns:xs="http://www.w3.org/2001/XMLSchema" xmlns:p="http://schemas.microsoft.com/office/2006/metadata/properties" xmlns:ns2="d5e35f12-0da2-4df9-96e6-9081ac9d76e3" targetNamespace="http://schemas.microsoft.com/office/2006/metadata/properties" ma:root="true" ma:fieldsID="d4da2836cba0fce05fe01c7c8be9fbb5" ns2:_="">
    <xsd:import namespace="d5e35f12-0da2-4df9-96e6-9081ac9d76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e35f12-0da2-4df9-96e6-9081ac9d76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693A80B-C0BB-4DAA-8A7E-A8BFD0FC4E34}">
  <ds:schemaRefs>
    <ds:schemaRef ds:uri="d5e35f12-0da2-4df9-96e6-9081ac9d76e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0C724B3-A4E2-492C-A3E2-7E77E646031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F2C7153-F227-4A0B-B592-E7FABD103F3C}">
  <ds:schemaRefs>
    <ds:schemaRef ds:uri="http://purl.org/dc/elements/1.1/"/>
    <ds:schemaRef ds:uri="http://schemas.microsoft.com/office/2006/documentManagement/types"/>
    <ds:schemaRef ds:uri="http://purl.org/dc/dcmitype/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d5e35f12-0da2-4df9-96e6-9081ac9d76e3"/>
    <ds:schemaRef ds:uri="http://schemas.microsoft.com/office/2006/metadata/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e0793d39-0939-496d-b129-198edd916feb}" enabled="0" method="" siteId="{e0793d39-0939-496d-b129-198edd916fe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4125</Words>
  <Application>Microsoft Office PowerPoint</Application>
  <PresentationFormat>On-screen Show (16:9)</PresentationFormat>
  <Paragraphs>664</Paragraphs>
  <Slides>30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Graphik Regular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&amp; Data Work Redesign — Post-Session</dc:title>
  <dc:subject>PptxGenJS Presentation</dc:subject>
  <dc:creator>Accenture AI &amp; Data Practice</dc:creator>
  <cp:lastModifiedBy>Whiting, Brant</cp:lastModifiedBy>
  <cp:revision>2</cp:revision>
  <dcterms:created xsi:type="dcterms:W3CDTF">2026-04-29T04:52:03Z</dcterms:created>
  <dcterms:modified xsi:type="dcterms:W3CDTF">2026-05-28T17:16:07Z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0x010100953C670A1D6FA84BAD67AA021EF813E1</vt:lpwstr>
  </property>
</Properties>
</file>